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79" r:id="rId10"/>
    <p:sldId id="280" r:id="rId11"/>
    <p:sldId id="264" r:id="rId12"/>
    <p:sldId id="282"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AAFAC9F1-3FB0-48F9-A4AB-831ABAFACAAC}" type="datetimeFigureOut">
              <a:rPr lang="es-CO" smtClean="0"/>
              <a:t>30/12/2018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1843620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FAC9F1-3FB0-48F9-A4AB-831ABAFACAAC}" type="datetimeFigureOut">
              <a:rPr lang="es-CO" smtClean="0"/>
              <a:t>30/12/2018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2857953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AAFAC9F1-3FB0-48F9-A4AB-831ABAFACAAC}" type="datetimeFigureOut">
              <a:rPr lang="es-CO" smtClean="0"/>
              <a:t>30/12/2018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2690644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AFAC9F1-3FB0-48F9-A4AB-831ABAFACAAC}" type="datetimeFigureOut">
              <a:rPr lang="es-CO" smtClean="0"/>
              <a:t>30/12/2018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2584988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AFAC9F1-3FB0-48F9-A4AB-831ABAFACAAC}" type="datetimeFigureOut">
              <a:rPr lang="es-CO" smtClean="0"/>
              <a:t>30/12/2018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660550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AFAC9F1-3FB0-48F9-A4AB-831ABAFACAAC}" type="datetimeFigureOut">
              <a:rPr lang="es-CO" smtClean="0"/>
              <a:t>30/12/2018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761122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AFAC9F1-3FB0-48F9-A4AB-831ABAFACAAC}" type="datetimeFigureOut">
              <a:rPr lang="es-CO" smtClean="0"/>
              <a:t>30/12/2018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95009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AFAC9F1-3FB0-48F9-A4AB-831ABAFACAAC}" type="datetimeFigureOut">
              <a:rPr lang="es-CO" smtClean="0"/>
              <a:t>30/12/2018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3521943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AFAC9F1-3FB0-48F9-A4AB-831ABAFACAAC}" type="datetimeFigureOut">
              <a:rPr lang="es-CO" smtClean="0"/>
              <a:t>30/12/2018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2817485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FAC9F1-3FB0-48F9-A4AB-831ABAFACAAC}" type="datetimeFigureOut">
              <a:rPr lang="es-CO" smtClean="0"/>
              <a:t>30/12/2018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3297189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FAC9F1-3FB0-48F9-A4AB-831ABAFACAAC}" type="datetimeFigureOut">
              <a:rPr lang="es-CO" smtClean="0"/>
              <a:t>30/12/2018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AFBFD06-8E9A-4F14-992C-382A5534C75F}" type="slidenum">
              <a:rPr lang="es-CO" smtClean="0"/>
              <a:t>‹Nº›</a:t>
            </a:fld>
            <a:endParaRPr lang="es-CO"/>
          </a:p>
        </p:txBody>
      </p:sp>
    </p:spTree>
    <p:extLst>
      <p:ext uri="{BB962C8B-B14F-4D97-AF65-F5344CB8AC3E}">
        <p14:creationId xmlns:p14="http://schemas.microsoft.com/office/powerpoint/2010/main" val="1605130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FAC9F1-3FB0-48F9-A4AB-831ABAFACAAC}" type="datetimeFigureOut">
              <a:rPr lang="es-CO" smtClean="0"/>
              <a:t>30/12/2018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FBFD06-8E9A-4F14-992C-382A5534C75F}" type="slidenum">
              <a:rPr lang="es-CO" smtClean="0"/>
              <a:t>‹Nº›</a:t>
            </a:fld>
            <a:endParaRPr lang="es-CO"/>
          </a:p>
        </p:txBody>
      </p:sp>
    </p:spTree>
    <p:extLst>
      <p:ext uri="{BB962C8B-B14F-4D97-AF65-F5344CB8AC3E}">
        <p14:creationId xmlns:p14="http://schemas.microsoft.com/office/powerpoint/2010/main" val="1588724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04801"/>
            <a:ext cx="9144000" cy="1631575"/>
          </a:xfrm>
          <a:blipFill>
            <a:blip r:embed="rId2"/>
            <a:tile tx="0" ty="0" sx="100000" sy="100000" flip="none" algn="tl"/>
          </a:blipFill>
          <a:scene3d>
            <a:camera prst="orthographicFront"/>
            <a:lightRig rig="threePt" dir="t"/>
          </a:scene3d>
          <a:sp3d>
            <a:bevelT/>
          </a:sp3d>
        </p:spPr>
        <p:txBody>
          <a:bodyPr>
            <a:normAutofit fontScale="90000"/>
          </a:bodyPr>
          <a:lstStyle/>
          <a:p>
            <a:r>
              <a:rPr lang="es-CO" b="1" i="1" dirty="0" smtClean="0"/>
              <a:t>ENREDEREZANDO </a:t>
            </a:r>
            <a:br>
              <a:rPr lang="es-CO" b="1" i="1" dirty="0" smtClean="0"/>
            </a:br>
            <a:r>
              <a:rPr lang="es-CO" b="1" i="1" dirty="0" smtClean="0"/>
              <a:t>EL CAMINAR</a:t>
            </a:r>
            <a:endParaRPr lang="es-CO" b="1" i="1" dirty="0"/>
          </a:p>
        </p:txBody>
      </p:sp>
      <p:pic>
        <p:nvPicPr>
          <p:cNvPr id="4" name="Imagen 3"/>
          <p:cNvPicPr>
            <a:picLocks noChangeAspect="1"/>
          </p:cNvPicPr>
          <p:nvPr/>
        </p:nvPicPr>
        <p:blipFill>
          <a:blip r:embed="rId3"/>
          <a:stretch>
            <a:fillRect/>
          </a:stretch>
        </p:blipFill>
        <p:spPr>
          <a:xfrm>
            <a:off x="4419598" y="2129117"/>
            <a:ext cx="3352800" cy="3469341"/>
          </a:xfrm>
          <a:prstGeom prst="rect">
            <a:avLst/>
          </a:prstGeom>
          <a:scene3d>
            <a:camera prst="orthographicFront"/>
            <a:lightRig rig="threePt" dir="t"/>
          </a:scene3d>
          <a:sp3d>
            <a:bevelT prst="slope"/>
          </a:sp3d>
        </p:spPr>
      </p:pic>
      <p:sp>
        <p:nvSpPr>
          <p:cNvPr id="5" name="Rectángulo 4"/>
          <p:cNvSpPr/>
          <p:nvPr/>
        </p:nvSpPr>
        <p:spPr>
          <a:xfrm>
            <a:off x="1344890" y="5791199"/>
            <a:ext cx="9502217" cy="584775"/>
          </a:xfrm>
          <a:prstGeom prst="rect">
            <a:avLst/>
          </a:prstGeom>
          <a:blipFill>
            <a:blip r:embed="rId2"/>
            <a:tile tx="0" ty="0" sx="100000" sy="100000" flip="none" algn="tl"/>
          </a:blipFill>
          <a:scene3d>
            <a:camera prst="orthographicFront"/>
            <a:lightRig rig="threePt" dir="t"/>
          </a:scene3d>
          <a:sp3d>
            <a:bevelT/>
          </a:sp3d>
        </p:spPr>
        <p:txBody>
          <a:bodyPr wrap="none">
            <a:spAutoFit/>
          </a:bodyPr>
          <a:lstStyle/>
          <a:p>
            <a:r>
              <a:rPr lang="es-CO" sz="3200" b="1" i="1" dirty="0" smtClean="0">
                <a:solidFill>
                  <a:srgbClr val="FF0000"/>
                </a:solidFill>
              </a:rPr>
              <a:t>EL CAMINO CORRECTO ES, SEGUIR LOS PASOS DE JESÚS</a:t>
            </a:r>
            <a:endParaRPr lang="es-CO" sz="3200" b="1" i="1" dirty="0">
              <a:solidFill>
                <a:srgbClr val="FF0000"/>
              </a:solidFill>
            </a:endParaRPr>
          </a:p>
        </p:txBody>
      </p:sp>
    </p:spTree>
    <p:extLst>
      <p:ext uri="{BB962C8B-B14F-4D97-AF65-F5344CB8AC3E}">
        <p14:creationId xmlns:p14="http://schemas.microsoft.com/office/powerpoint/2010/main" val="18009356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tx2">
              <a:lumMod val="20000"/>
              <a:lumOff val="80000"/>
            </a:schemeClr>
          </a:solidFill>
          <a:scene3d>
            <a:camera prst="orthographicFront"/>
            <a:lightRig rig="threePt" dir="t"/>
          </a:scene3d>
          <a:sp3d>
            <a:bevelT w="114300" prst="artDeco"/>
          </a:sp3d>
        </p:spPr>
        <p:txBody>
          <a:bodyPr>
            <a:normAutofit/>
          </a:bodyPr>
          <a:lstStyle/>
          <a:p>
            <a:pPr algn="ctr"/>
            <a:r>
              <a:rPr lang="es-CO" sz="6000" b="1" i="1" dirty="0" smtClean="0"/>
              <a:t>ENDEREZANDO EL CAMINAR</a:t>
            </a:r>
            <a:endParaRPr lang="es-CO" sz="6000" b="1" i="1" dirty="0"/>
          </a:p>
        </p:txBody>
      </p:sp>
      <p:pic>
        <p:nvPicPr>
          <p:cNvPr id="4" name="Marcador de contenido 3"/>
          <p:cNvPicPr>
            <a:picLocks noGrp="1" noChangeAspect="1"/>
          </p:cNvPicPr>
          <p:nvPr>
            <p:ph idx="1"/>
          </p:nvPr>
        </p:nvPicPr>
        <p:blipFill>
          <a:blip r:embed="rId2"/>
          <a:stretch>
            <a:fillRect/>
          </a:stretch>
        </p:blipFill>
        <p:spPr>
          <a:xfrm>
            <a:off x="838201" y="1874835"/>
            <a:ext cx="3590364" cy="4401205"/>
          </a:xfrm>
          <a:prstGeom prst="rect">
            <a:avLst/>
          </a:prstGeom>
          <a:solidFill>
            <a:srgbClr val="00B0F0"/>
          </a:solidFill>
          <a:scene3d>
            <a:camera prst="orthographicFront"/>
            <a:lightRig rig="threePt" dir="t"/>
          </a:scene3d>
          <a:sp3d>
            <a:bevelT prst="slope"/>
          </a:sp3d>
        </p:spPr>
      </p:pic>
      <p:sp>
        <p:nvSpPr>
          <p:cNvPr id="5" name="Rectángulo 4"/>
          <p:cNvSpPr/>
          <p:nvPr/>
        </p:nvSpPr>
        <p:spPr>
          <a:xfrm>
            <a:off x="4788753" y="1874835"/>
            <a:ext cx="3333272" cy="4401205"/>
          </a:xfrm>
          <a:prstGeom prst="rect">
            <a:avLst/>
          </a:prstGeom>
          <a:solidFill>
            <a:schemeClr val="tx2">
              <a:lumMod val="20000"/>
              <a:lumOff val="80000"/>
            </a:schemeClr>
          </a:solidFill>
          <a:scene3d>
            <a:camera prst="orthographicFront"/>
            <a:lightRig rig="threePt" dir="t"/>
          </a:scene3d>
          <a:sp3d>
            <a:bevelT w="114300" prst="artDeco"/>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4000" b="0" i="0" u="none" strike="noStrike" kern="1200" cap="none" spc="0" normalizeH="0" baseline="0" noProof="0" dirty="0">
                <a:ln>
                  <a:noFill/>
                </a:ln>
                <a:solidFill>
                  <a:prstClr val="black"/>
                </a:solidFill>
                <a:effectLst/>
                <a:uLnTx/>
                <a:uFillTx/>
                <a:latin typeface="Calibri" panose="020F0502020204030204"/>
                <a:ea typeface="+mn-ea"/>
                <a:cs typeface="+mn-cs"/>
              </a:rPr>
              <a:t>Es tan fácil caminar </a:t>
            </a:r>
            <a:r>
              <a:rPr kumimoji="0" lang="es-CO" sz="4000" b="0" i="0" u="none" strike="noStrike" kern="1200" cap="none" spc="0" normalizeH="0" baseline="0" noProof="0" dirty="0" smtClean="0">
                <a:ln>
                  <a:noFill/>
                </a:ln>
                <a:solidFill>
                  <a:prstClr val="black"/>
                </a:solidFill>
                <a:effectLst/>
                <a:uLnTx/>
                <a:uFillTx/>
                <a:latin typeface="Calibri" panose="020F0502020204030204"/>
                <a:ea typeface="+mn-ea"/>
                <a:cs typeface="+mn-cs"/>
              </a:rPr>
              <a:t>derecho;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4000" b="0" i="0" u="none" strike="noStrike" kern="1200" cap="none" spc="0" normalizeH="0" baseline="0" noProof="0" dirty="0" smtClean="0">
                <a:ln>
                  <a:noFill/>
                </a:ln>
                <a:solidFill>
                  <a:prstClr val="black"/>
                </a:solidFill>
                <a:effectLst/>
                <a:uLnTx/>
                <a:uFillTx/>
                <a:latin typeface="Calibri" panose="020F0502020204030204"/>
                <a:ea typeface="+mn-ea"/>
                <a:cs typeface="+mn-cs"/>
              </a:rPr>
              <a:t>si tan solo ponemos la mirada en Jesús</a:t>
            </a:r>
            <a:endParaRPr kumimoji="0" lang="es-CO"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3"/>
          <a:stretch>
            <a:fillRect/>
          </a:stretch>
        </p:blipFill>
        <p:spPr>
          <a:xfrm>
            <a:off x="8496300" y="1874835"/>
            <a:ext cx="2857500" cy="4444752"/>
          </a:xfrm>
          <a:prstGeom prst="rect">
            <a:avLst/>
          </a:prstGeom>
        </p:spPr>
      </p:pic>
    </p:spTree>
    <p:extLst>
      <p:ext uri="{BB962C8B-B14F-4D97-AF65-F5344CB8AC3E}">
        <p14:creationId xmlns:p14="http://schemas.microsoft.com/office/powerpoint/2010/main" val="22502413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dirty="0" smtClean="0">
                <a:solidFill>
                  <a:srgbClr val="FF0000"/>
                </a:solidFill>
              </a:rPr>
              <a:t>EL MAYOR RETO DE LA VIDA:</a:t>
            </a:r>
            <a:br>
              <a:rPr lang="es-CO" b="1" dirty="0" smtClean="0">
                <a:solidFill>
                  <a:srgbClr val="FF0000"/>
                </a:solidFill>
              </a:rPr>
            </a:br>
            <a:r>
              <a:rPr lang="es-CO" b="1" dirty="0" smtClean="0"/>
              <a:t>“</a:t>
            </a:r>
            <a:r>
              <a:rPr lang="es-CO" b="1" u="sng" dirty="0" smtClean="0"/>
              <a:t>SED SANTOS PORQUE YO SOY SANTO</a:t>
            </a:r>
            <a:r>
              <a:rPr lang="es-CO" b="1" dirty="0" smtClean="0"/>
              <a:t>”</a:t>
            </a:r>
            <a:endParaRPr lang="es-CO" b="1" dirty="0"/>
          </a:p>
        </p:txBody>
      </p:sp>
      <p:sp>
        <p:nvSpPr>
          <p:cNvPr id="3" name="Marcador de contenido 2"/>
          <p:cNvSpPr>
            <a:spLocks noGrp="1"/>
          </p:cNvSpPr>
          <p:nvPr>
            <p:ph idx="1"/>
          </p:nvPr>
        </p:nvSpPr>
        <p:spPr>
          <a:xfrm>
            <a:off x="6293224" y="1825625"/>
            <a:ext cx="5060575" cy="4351338"/>
          </a:xfrm>
          <a:solidFill>
            <a:schemeClr val="bg1"/>
          </a:solidFill>
          <a:scene3d>
            <a:camera prst="orthographicFront"/>
            <a:lightRig rig="threePt" dir="t"/>
          </a:scene3d>
          <a:sp3d>
            <a:bevelT prst="slope"/>
          </a:sp3d>
        </p:spPr>
        <p:txBody>
          <a:bodyPr/>
          <a:lstStyle/>
          <a:p>
            <a:pPr marL="0" indent="0" algn="ctr">
              <a:buNone/>
            </a:pPr>
            <a:r>
              <a:rPr lang="es-CO" dirty="0"/>
              <a:t>Un reto es un objetivo que supone un desafío a nivel personal para quien quiere demostrarse a sí mismo que puede luchar por cumplir esa meta. </a:t>
            </a:r>
            <a:endParaRPr lang="es-CO" dirty="0" smtClean="0"/>
          </a:p>
          <a:p>
            <a:pPr marL="0" indent="0" algn="ctr">
              <a:buNone/>
            </a:pPr>
            <a:r>
              <a:rPr lang="es-CO" dirty="0" smtClean="0"/>
              <a:t>El </a:t>
            </a:r>
            <a:r>
              <a:rPr lang="es-CO" dirty="0"/>
              <a:t>reto es la meta a la que se llega a través de un plan de acción marcado previamente</a:t>
            </a:r>
          </a:p>
        </p:txBody>
      </p:sp>
      <p:pic>
        <p:nvPicPr>
          <p:cNvPr id="4" name="Imagen 3"/>
          <p:cNvPicPr>
            <a:picLocks noChangeAspect="1"/>
          </p:cNvPicPr>
          <p:nvPr/>
        </p:nvPicPr>
        <p:blipFill>
          <a:blip r:embed="rId2"/>
          <a:stretch>
            <a:fillRect/>
          </a:stretch>
        </p:blipFill>
        <p:spPr>
          <a:xfrm>
            <a:off x="838200" y="1825625"/>
            <a:ext cx="5168153" cy="4351338"/>
          </a:xfrm>
          <a:prstGeom prst="rect">
            <a:avLst/>
          </a:prstGeom>
          <a:solidFill>
            <a:schemeClr val="accent1">
              <a:lumMod val="20000"/>
              <a:lumOff val="80000"/>
            </a:schemeClr>
          </a:solidFill>
          <a:scene3d>
            <a:camera prst="orthographicFront"/>
            <a:lightRig rig="threePt" dir="t"/>
          </a:scene3d>
          <a:sp3d>
            <a:bevelT prst="slope"/>
          </a:sp3d>
        </p:spPr>
      </p:pic>
    </p:spTree>
    <p:extLst>
      <p:ext uri="{BB962C8B-B14F-4D97-AF65-F5344CB8AC3E}">
        <p14:creationId xmlns:p14="http://schemas.microsoft.com/office/powerpoint/2010/main" val="3931317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4800" b="1" u="sng" dirty="0" smtClean="0"/>
              <a:t>EN EL EDÉN, DIOS TRAZÓ LA RUTA</a:t>
            </a:r>
            <a:endParaRPr lang="es-CO" sz="4800" b="1" u="sng" dirty="0"/>
          </a:p>
        </p:txBody>
      </p:sp>
      <p:sp>
        <p:nvSpPr>
          <p:cNvPr id="3" name="Marcador de contenido 2"/>
          <p:cNvSpPr>
            <a:spLocks noGrp="1"/>
          </p:cNvSpPr>
          <p:nvPr>
            <p:ph idx="1"/>
          </p:nvPr>
        </p:nvSpPr>
        <p:spPr>
          <a:xfrm>
            <a:off x="6669740" y="1825625"/>
            <a:ext cx="4684059" cy="4351338"/>
          </a:xfrm>
          <a:solidFill>
            <a:schemeClr val="bg1"/>
          </a:solidFill>
          <a:scene3d>
            <a:camera prst="orthographicFront"/>
            <a:lightRig rig="threePt" dir="t"/>
          </a:scene3d>
          <a:sp3d>
            <a:bevelT prst="slope"/>
          </a:sp3d>
        </p:spPr>
        <p:txBody>
          <a:bodyPr/>
          <a:lstStyle/>
          <a:p>
            <a:pPr marL="0" indent="0" algn="ctr">
              <a:buNone/>
            </a:pPr>
            <a:r>
              <a:rPr lang="es-CO" dirty="0" smtClean="0"/>
              <a:t>“</a:t>
            </a:r>
            <a:r>
              <a:rPr lang="es-CO" sz="3200" dirty="0" smtClean="0"/>
              <a:t>Y </a:t>
            </a:r>
            <a:r>
              <a:rPr lang="es-CO" sz="3200" dirty="0"/>
              <a:t>creó Dios al hombre a su </a:t>
            </a:r>
            <a:r>
              <a:rPr lang="es-CO" sz="3200" u="sng" dirty="0"/>
              <a:t>imagen</a:t>
            </a:r>
            <a:r>
              <a:rPr lang="es-CO" sz="3200" dirty="0"/>
              <a:t>, a </a:t>
            </a:r>
            <a:r>
              <a:rPr lang="es-CO" sz="3200" u="sng" dirty="0"/>
              <a:t>imagen</a:t>
            </a:r>
            <a:r>
              <a:rPr lang="es-CO" sz="3200" dirty="0"/>
              <a:t> de Dios lo creó; macho y hembra los creó</a:t>
            </a:r>
            <a:r>
              <a:rPr lang="es-CO" sz="3200" dirty="0" smtClean="0"/>
              <a:t>.</a:t>
            </a:r>
          </a:p>
          <a:p>
            <a:pPr marL="0" indent="0" algn="ctr">
              <a:buNone/>
            </a:pPr>
            <a:r>
              <a:rPr lang="es-CO" sz="3200" dirty="0" smtClean="0"/>
              <a:t>Y </a:t>
            </a:r>
            <a:r>
              <a:rPr lang="es-CO" sz="3200" dirty="0"/>
              <a:t>los </a:t>
            </a:r>
            <a:r>
              <a:rPr lang="es-CO" sz="3200" u="sng" dirty="0"/>
              <a:t>bendij</a:t>
            </a:r>
            <a:r>
              <a:rPr lang="es-CO" sz="3200" dirty="0"/>
              <a:t>o Dios; y les dijo Dios: </a:t>
            </a:r>
            <a:r>
              <a:rPr lang="es-CO" sz="3200" u="sng" dirty="0"/>
              <a:t>Fructificad</a:t>
            </a:r>
            <a:r>
              <a:rPr lang="es-CO" sz="3200" dirty="0"/>
              <a:t> y multiplicaos, y llenad la </a:t>
            </a:r>
            <a:r>
              <a:rPr lang="es-CO" sz="3200" dirty="0" smtClean="0"/>
              <a:t>tierra</a:t>
            </a:r>
            <a:r>
              <a:rPr lang="es-CO" dirty="0" smtClean="0"/>
              <a:t>”.</a:t>
            </a:r>
          </a:p>
          <a:p>
            <a:pPr marL="0" indent="0" algn="ctr">
              <a:buNone/>
            </a:pPr>
            <a:r>
              <a:rPr lang="es-CO" b="1" dirty="0" smtClean="0">
                <a:solidFill>
                  <a:srgbClr val="FF0000"/>
                </a:solidFill>
              </a:rPr>
              <a:t>Gé.1:17,28.</a:t>
            </a:r>
            <a:endParaRPr lang="es-CO" b="1" dirty="0">
              <a:solidFill>
                <a:srgbClr val="FF0000"/>
              </a:solidFill>
            </a:endParaRPr>
          </a:p>
        </p:txBody>
      </p:sp>
      <p:pic>
        <p:nvPicPr>
          <p:cNvPr id="4" name="Imagen 3"/>
          <p:cNvPicPr>
            <a:picLocks noChangeAspect="1"/>
          </p:cNvPicPr>
          <p:nvPr/>
        </p:nvPicPr>
        <p:blipFill>
          <a:blip r:embed="rId2"/>
          <a:stretch>
            <a:fillRect/>
          </a:stretch>
        </p:blipFill>
        <p:spPr>
          <a:xfrm>
            <a:off x="838199" y="1825625"/>
            <a:ext cx="5239871" cy="4517044"/>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11266665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585134"/>
          </a:xfrm>
        </p:spPr>
        <p:txBody>
          <a:bodyPr>
            <a:normAutofit/>
          </a:bodyPr>
          <a:lstStyle/>
          <a:p>
            <a:pPr algn="ctr"/>
            <a:r>
              <a:rPr lang="es-CO" sz="3200" b="1" u="sng" dirty="0" smtClean="0"/>
              <a:t>¿CUÁL ES EL ESTILO DE VIDA QUE DIOS EXIGE DE SUS HIJOS?</a:t>
            </a:r>
            <a:endParaRPr lang="es-CO" sz="3200" b="1" u="sng" dirty="0"/>
          </a:p>
        </p:txBody>
      </p:sp>
      <p:sp>
        <p:nvSpPr>
          <p:cNvPr id="3" name="Marcador de contenido 2"/>
          <p:cNvSpPr>
            <a:spLocks noGrp="1"/>
          </p:cNvSpPr>
          <p:nvPr>
            <p:ph idx="1"/>
          </p:nvPr>
        </p:nvSpPr>
        <p:spPr>
          <a:xfrm>
            <a:off x="286871" y="1093694"/>
            <a:ext cx="11672047" cy="5468471"/>
          </a:xfrm>
        </p:spPr>
        <p:txBody>
          <a:bodyPr>
            <a:normAutofit fontScale="92500" lnSpcReduction="10000"/>
          </a:bodyPr>
          <a:lstStyle/>
          <a:p>
            <a:pPr marL="0" indent="0" algn="ctr">
              <a:buNone/>
            </a:pPr>
            <a:r>
              <a:rPr lang="es-CO" dirty="0" smtClean="0">
                <a:solidFill>
                  <a:srgbClr val="FF0000"/>
                </a:solidFill>
              </a:rPr>
              <a:t>Lev.11:44,45.</a:t>
            </a:r>
          </a:p>
          <a:p>
            <a:pPr marL="0" indent="0" algn="ctr">
              <a:buNone/>
            </a:pPr>
            <a:r>
              <a:rPr lang="es-CO" dirty="0" smtClean="0"/>
              <a:t>“Porque </a:t>
            </a:r>
            <a:r>
              <a:rPr lang="es-CO" dirty="0"/>
              <a:t>yo [soy] el SEÑOR vuestro Dios, vosotros por tanto os santificaréis, y </a:t>
            </a:r>
            <a:r>
              <a:rPr lang="es-CO" u="sng" dirty="0"/>
              <a:t>seréis santos, porque yo [soy] santo</a:t>
            </a:r>
            <a:r>
              <a:rPr lang="es-CO" dirty="0"/>
              <a:t>;…Lev 11:45 Porque yo [soy] el SEÑOR, que os hago subir de la tierra de Egipto para seros por Dios; </a:t>
            </a:r>
            <a:r>
              <a:rPr lang="es-CO" u="sng" dirty="0"/>
              <a:t>seréis pues santos, porque yo [soy] </a:t>
            </a:r>
            <a:r>
              <a:rPr lang="es-CO" u="sng" dirty="0" smtClean="0"/>
              <a:t>santo</a:t>
            </a:r>
            <a:r>
              <a:rPr lang="es-CO" dirty="0" smtClean="0"/>
              <a:t>”.</a:t>
            </a:r>
          </a:p>
          <a:p>
            <a:pPr marL="0" indent="0" algn="ctr">
              <a:buNone/>
            </a:pPr>
            <a:endParaRPr lang="es-CO" dirty="0" smtClean="0">
              <a:solidFill>
                <a:srgbClr val="FF0000"/>
              </a:solidFill>
            </a:endParaRPr>
          </a:p>
          <a:p>
            <a:pPr marL="0" indent="0" algn="ctr">
              <a:buNone/>
            </a:pPr>
            <a:r>
              <a:rPr lang="es-CO" dirty="0" smtClean="0">
                <a:solidFill>
                  <a:srgbClr val="FF0000"/>
                </a:solidFill>
              </a:rPr>
              <a:t>Heb.12:14.</a:t>
            </a:r>
          </a:p>
          <a:p>
            <a:pPr marL="0" indent="0" algn="ctr">
              <a:buNone/>
            </a:pPr>
            <a:r>
              <a:rPr lang="es-CO" sz="3500" dirty="0"/>
              <a:t>Seguid la </a:t>
            </a:r>
            <a:r>
              <a:rPr lang="es-CO" sz="3500" dirty="0" smtClean="0"/>
              <a:t>……santidad</a:t>
            </a:r>
            <a:r>
              <a:rPr lang="es-CO" sz="3500" dirty="0"/>
              <a:t>, sin la cual nadie verá al </a:t>
            </a:r>
            <a:r>
              <a:rPr lang="es-CO" sz="3500" dirty="0" smtClean="0"/>
              <a:t>Señor</a:t>
            </a:r>
          </a:p>
          <a:p>
            <a:pPr marL="0" indent="0" algn="ctr">
              <a:buNone/>
            </a:pPr>
            <a:endParaRPr lang="es-CO" dirty="0" smtClean="0">
              <a:solidFill>
                <a:srgbClr val="FF0000"/>
              </a:solidFill>
            </a:endParaRPr>
          </a:p>
          <a:p>
            <a:pPr marL="0" indent="0" algn="ctr">
              <a:buNone/>
            </a:pPr>
            <a:r>
              <a:rPr lang="es-CO" dirty="0" smtClean="0">
                <a:solidFill>
                  <a:srgbClr val="FF0000"/>
                </a:solidFill>
              </a:rPr>
              <a:t>Heb.13:8</a:t>
            </a:r>
          </a:p>
          <a:p>
            <a:pPr marL="0" indent="0" algn="ctr">
              <a:buNone/>
            </a:pPr>
            <a:r>
              <a:rPr lang="es-CO" dirty="0" smtClean="0"/>
              <a:t>“</a:t>
            </a:r>
            <a:r>
              <a:rPr lang="es-CO" sz="3000" b="1" dirty="0" smtClean="0"/>
              <a:t>Jesús </a:t>
            </a:r>
            <a:r>
              <a:rPr lang="es-CO" sz="3000" b="1" dirty="0"/>
              <a:t>[el] Cristo es el mismo ayer, y hoy, y por los </a:t>
            </a:r>
            <a:r>
              <a:rPr lang="es-CO" sz="3000" b="1" dirty="0" smtClean="0"/>
              <a:t>siglos</a:t>
            </a:r>
            <a:r>
              <a:rPr lang="es-CO" dirty="0"/>
              <a:t>” </a:t>
            </a:r>
            <a:r>
              <a:rPr lang="es-CO" dirty="0">
                <a:solidFill>
                  <a:srgbClr val="FF0000"/>
                </a:solidFill>
              </a:rPr>
              <a:t>Sant.1:17</a:t>
            </a:r>
            <a:r>
              <a:rPr lang="es-CO" dirty="0" smtClean="0"/>
              <a:t>: “</a:t>
            </a:r>
            <a:r>
              <a:rPr lang="es-CO" sz="3000" b="1" dirty="0" smtClean="0"/>
              <a:t>Toda </a:t>
            </a:r>
            <a:r>
              <a:rPr lang="es-CO" sz="3000" b="1" dirty="0"/>
              <a:t>buena dádiva, y todo don perfecto es de lo alto, que desciende del Padre de las lumbres, en el cual no hay mudanza, ni sombra de </a:t>
            </a:r>
            <a:r>
              <a:rPr lang="es-CO" sz="3000" b="1" dirty="0" smtClean="0"/>
              <a:t>variación</a:t>
            </a:r>
            <a:r>
              <a:rPr lang="es-CO" sz="3000" dirty="0" smtClean="0"/>
              <a:t>”</a:t>
            </a:r>
          </a:p>
          <a:p>
            <a:pPr marL="0" indent="0" algn="ctr">
              <a:buNone/>
            </a:pPr>
            <a:endParaRPr lang="es-CO" dirty="0"/>
          </a:p>
        </p:txBody>
      </p:sp>
    </p:spTree>
    <p:extLst>
      <p:ext uri="{BB962C8B-B14F-4D97-AF65-F5344CB8AC3E}">
        <p14:creationId xmlns:p14="http://schemas.microsoft.com/office/powerpoint/2010/main" val="2601906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7224" y="233082"/>
            <a:ext cx="11815481" cy="6364942"/>
          </a:xfrm>
        </p:spPr>
        <p:txBody>
          <a:bodyPr>
            <a:normAutofit fontScale="92500" lnSpcReduction="20000"/>
          </a:bodyPr>
          <a:lstStyle/>
          <a:p>
            <a:pPr marL="0" indent="0" algn="ctr">
              <a:buNone/>
            </a:pPr>
            <a:r>
              <a:rPr lang="es-CO" sz="3200" dirty="0" smtClean="0"/>
              <a:t>En sábado 22 de Dic. De 2018, el pastor, después de anunciar que por la tarde se celebraría la Santa </a:t>
            </a:r>
            <a:r>
              <a:rPr lang="es-CO" sz="3200" dirty="0"/>
              <a:t>C</a:t>
            </a:r>
            <a:r>
              <a:rPr lang="es-CO" sz="3200" dirty="0" smtClean="0"/>
              <a:t>ena, anunció el proyecto de la organización de la iglesia para los primeros días de Enero del 2019, específicamente en “Surandina”, la asociación de la iglesia, en esta parte del sur de Colombia. </a:t>
            </a:r>
            <a:r>
              <a:rPr lang="es-CO" sz="3200" dirty="0"/>
              <a:t>C</a:t>
            </a:r>
            <a:r>
              <a:rPr lang="es-CO" sz="3200" dirty="0" smtClean="0"/>
              <a:t>onsistente en tres puntos, que según él, son necesarios para la consagración de la iglesia: </a:t>
            </a:r>
            <a:r>
              <a:rPr lang="es-CO" sz="3200" u="sng" dirty="0" smtClean="0"/>
              <a:t>10 días de ayuno</a:t>
            </a:r>
            <a:r>
              <a:rPr lang="es-CO" sz="3200" dirty="0" smtClean="0"/>
              <a:t>.</a:t>
            </a:r>
          </a:p>
          <a:p>
            <a:pPr marL="0" indent="0" algn="ctr">
              <a:buNone/>
            </a:pPr>
            <a:r>
              <a:rPr lang="es-CO" sz="3200" dirty="0" smtClean="0"/>
              <a:t> </a:t>
            </a:r>
          </a:p>
          <a:p>
            <a:pPr marL="0" indent="0" algn="ctr">
              <a:buNone/>
            </a:pPr>
            <a:r>
              <a:rPr lang="es-CO" sz="3200" dirty="0" smtClean="0"/>
              <a:t>Por ejemplo: </a:t>
            </a:r>
          </a:p>
          <a:p>
            <a:pPr marL="0" indent="0" algn="ctr">
              <a:buNone/>
            </a:pPr>
            <a:r>
              <a:rPr lang="es-CO" sz="3200" dirty="0" smtClean="0"/>
              <a:t>(</a:t>
            </a:r>
            <a:r>
              <a:rPr lang="es-CO" sz="3500" b="1" dirty="0" smtClean="0"/>
              <a:t>1</a:t>
            </a:r>
            <a:r>
              <a:rPr lang="es-CO" sz="3200" dirty="0" smtClean="0"/>
              <a:t>). “</a:t>
            </a:r>
            <a:r>
              <a:rPr lang="es-CO" sz="3200" dirty="0" smtClean="0">
                <a:solidFill>
                  <a:srgbClr val="FF0000"/>
                </a:solidFill>
              </a:rPr>
              <a:t>Que los miembros de iglesia dejaran de escuchar música popular,  durante 10 días</a:t>
            </a:r>
            <a:r>
              <a:rPr lang="es-CO" sz="3200" dirty="0" smtClean="0"/>
              <a:t>. </a:t>
            </a:r>
          </a:p>
          <a:p>
            <a:pPr marL="0" indent="0" algn="ctr">
              <a:buNone/>
            </a:pPr>
            <a:r>
              <a:rPr lang="es-CO" sz="3200" dirty="0" smtClean="0"/>
              <a:t>(</a:t>
            </a:r>
            <a:r>
              <a:rPr lang="es-CO" sz="3500" b="1" dirty="0" smtClean="0"/>
              <a:t>2</a:t>
            </a:r>
            <a:r>
              <a:rPr lang="es-CO" sz="3200" dirty="0" smtClean="0"/>
              <a:t>).  </a:t>
            </a:r>
            <a:r>
              <a:rPr lang="es-CO" sz="3200" dirty="0">
                <a:solidFill>
                  <a:srgbClr val="FF0000"/>
                </a:solidFill>
              </a:rPr>
              <a:t>Q</a:t>
            </a:r>
            <a:r>
              <a:rPr lang="es-CO" sz="3200" dirty="0" smtClean="0">
                <a:solidFill>
                  <a:srgbClr val="FF0000"/>
                </a:solidFill>
              </a:rPr>
              <a:t>ue dejaran de comer carne durante 10 días</a:t>
            </a:r>
            <a:r>
              <a:rPr lang="es-CO" sz="3200" dirty="0" smtClean="0"/>
              <a:t>. Y </a:t>
            </a:r>
          </a:p>
          <a:p>
            <a:pPr marL="0" indent="0" algn="ctr">
              <a:buNone/>
            </a:pPr>
            <a:r>
              <a:rPr lang="es-CO" sz="3200" dirty="0" smtClean="0"/>
              <a:t>(</a:t>
            </a:r>
            <a:r>
              <a:rPr lang="es-CO" sz="3500" b="1" dirty="0" smtClean="0"/>
              <a:t>3</a:t>
            </a:r>
            <a:r>
              <a:rPr lang="es-CO" sz="3200" dirty="0" smtClean="0"/>
              <a:t>).  </a:t>
            </a:r>
            <a:r>
              <a:rPr lang="es-CO" sz="3200" dirty="0">
                <a:solidFill>
                  <a:srgbClr val="FF0000"/>
                </a:solidFill>
              </a:rPr>
              <a:t>T</a:t>
            </a:r>
            <a:r>
              <a:rPr lang="es-CO" sz="3200" dirty="0" smtClean="0">
                <a:solidFill>
                  <a:srgbClr val="FF0000"/>
                </a:solidFill>
              </a:rPr>
              <a:t>ener 10 días de oración</a:t>
            </a:r>
            <a:r>
              <a:rPr lang="es-CO" sz="3200" dirty="0" smtClean="0"/>
              <a:t>”. </a:t>
            </a:r>
            <a:endParaRPr lang="es-CO" sz="3200" dirty="0"/>
          </a:p>
          <a:p>
            <a:pPr marL="0" indent="0" algn="ctr">
              <a:buNone/>
            </a:pPr>
            <a:endParaRPr lang="es-CO" sz="3200" b="1" dirty="0" smtClean="0"/>
          </a:p>
          <a:p>
            <a:pPr marL="0" indent="0" algn="ctr">
              <a:buNone/>
            </a:pPr>
            <a:r>
              <a:rPr lang="es-CO" sz="3200" b="1" dirty="0" smtClean="0"/>
              <a:t>¿Esta este proyecto del liderazgo de la “iglesia de Dios”,  de acuerdo con el plan de Dios para sus hijos, que aspiran ir al reino de los cielos</a:t>
            </a:r>
            <a:r>
              <a:rPr lang="es-CO" sz="3600" b="1" dirty="0" smtClean="0"/>
              <a:t>?</a:t>
            </a:r>
          </a:p>
          <a:p>
            <a:pPr marL="0" indent="0" algn="ctr">
              <a:buNone/>
            </a:pPr>
            <a:endParaRPr lang="es-CO" sz="3200" b="1" dirty="0" smtClean="0"/>
          </a:p>
          <a:p>
            <a:pPr marL="0" indent="0">
              <a:buNone/>
            </a:pPr>
            <a:endParaRPr lang="es-CO" dirty="0"/>
          </a:p>
          <a:p>
            <a:pPr marL="0" indent="0">
              <a:buNone/>
            </a:pPr>
            <a:endParaRPr lang="es-CO" dirty="0"/>
          </a:p>
        </p:txBody>
      </p:sp>
    </p:spTree>
    <p:extLst>
      <p:ext uri="{BB962C8B-B14F-4D97-AF65-F5344CB8AC3E}">
        <p14:creationId xmlns:p14="http://schemas.microsoft.com/office/powerpoint/2010/main" val="33702323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179294"/>
            <a:ext cx="11636187" cy="6382871"/>
          </a:xfrm>
        </p:spPr>
        <p:txBody>
          <a:bodyPr>
            <a:normAutofit fontScale="92500" lnSpcReduction="20000"/>
          </a:bodyPr>
          <a:lstStyle/>
          <a:p>
            <a:pPr marL="0" indent="0" algn="ctr">
              <a:buNone/>
            </a:pPr>
            <a:r>
              <a:rPr lang="es-CO" sz="3900" b="1" dirty="0"/>
              <a:t>E</a:t>
            </a:r>
            <a:r>
              <a:rPr lang="es-CO" sz="3900" b="1" dirty="0" smtClean="0"/>
              <a:t>stos diez días de oración, son pañitos de agua tibia, en comparación con lo que Dios quiere realizar en nosotros.</a:t>
            </a:r>
          </a:p>
          <a:p>
            <a:pPr marL="0" indent="0" algn="ctr">
              <a:buNone/>
            </a:pPr>
            <a:r>
              <a:rPr lang="es-CO" dirty="0" smtClean="0">
                <a:solidFill>
                  <a:srgbClr val="FF0000"/>
                </a:solidFill>
              </a:rPr>
              <a:t> </a:t>
            </a:r>
            <a:r>
              <a:rPr lang="es-CO" sz="3200" dirty="0" smtClean="0"/>
              <a:t>Leamos nuevamente </a:t>
            </a:r>
            <a:r>
              <a:rPr lang="es-CO" sz="3200" dirty="0" smtClean="0">
                <a:solidFill>
                  <a:srgbClr val="FF0000"/>
                </a:solidFill>
              </a:rPr>
              <a:t>Lev.11:44,45.</a:t>
            </a:r>
            <a:r>
              <a:rPr lang="es-CO" sz="3200" dirty="0" smtClean="0"/>
              <a:t> </a:t>
            </a:r>
          </a:p>
          <a:p>
            <a:pPr marL="0" indent="0" algn="ctr">
              <a:buNone/>
            </a:pPr>
            <a:r>
              <a:rPr lang="es-CO" sz="3000" dirty="0" smtClean="0"/>
              <a:t>“Porque </a:t>
            </a:r>
            <a:r>
              <a:rPr lang="es-CO" sz="3000" dirty="0"/>
              <a:t>yo [soy] el SEÑOR vuestro Dios, vosotros por tanto os santificaréis, y seréis santos, porque yo [soy] santo; Porque yo [soy] el SEÑOR, que os hago subir de la tierra de Egipto para seros por Dios; seréis pues santos, porque yo [soy] santo”.</a:t>
            </a:r>
          </a:p>
          <a:p>
            <a:pPr marL="0" indent="0" algn="ctr">
              <a:buNone/>
            </a:pPr>
            <a:r>
              <a:rPr lang="es-CO" sz="3500" b="1" dirty="0">
                <a:solidFill>
                  <a:srgbClr val="FF0000"/>
                </a:solidFill>
              </a:rPr>
              <a:t>El plan de Dios es </a:t>
            </a:r>
            <a:r>
              <a:rPr lang="es-CO" sz="3500" b="1" dirty="0" smtClean="0">
                <a:solidFill>
                  <a:srgbClr val="FF0000"/>
                </a:solidFill>
              </a:rPr>
              <a:t>que, a través de Cristo, mediante el poder del Espíritu Santo, sus </a:t>
            </a:r>
            <a:r>
              <a:rPr lang="es-CO" sz="3500" b="1" dirty="0">
                <a:solidFill>
                  <a:srgbClr val="FF0000"/>
                </a:solidFill>
              </a:rPr>
              <a:t>hijos sean santos aquí en la tierra, </a:t>
            </a:r>
            <a:r>
              <a:rPr lang="es-CO" sz="3500" b="1" dirty="0" smtClean="0">
                <a:solidFill>
                  <a:srgbClr val="FF0000"/>
                </a:solidFill>
              </a:rPr>
              <a:t>no durante diez días, sino permanentemente. ¿Por </a:t>
            </a:r>
            <a:r>
              <a:rPr lang="es-CO" sz="3500" b="1" dirty="0">
                <a:solidFill>
                  <a:srgbClr val="FF0000"/>
                </a:solidFill>
              </a:rPr>
              <a:t>qué? ¡Porque Dios es Santo</a:t>
            </a:r>
            <a:r>
              <a:rPr lang="es-CO" sz="3500" b="1" dirty="0" smtClean="0">
                <a:solidFill>
                  <a:srgbClr val="FF0000"/>
                </a:solidFill>
              </a:rPr>
              <a:t>! Ayer, hoy y por los siglos! </a:t>
            </a:r>
            <a:endParaRPr lang="es-CO" sz="3500" b="1" dirty="0">
              <a:solidFill>
                <a:srgbClr val="FF0000"/>
              </a:solidFill>
            </a:endParaRPr>
          </a:p>
          <a:p>
            <a:pPr marL="0" indent="0" algn="ctr">
              <a:buNone/>
            </a:pPr>
            <a:endParaRPr lang="es-CO" sz="3000" dirty="0" smtClean="0"/>
          </a:p>
          <a:p>
            <a:pPr marL="0" indent="0" algn="ctr">
              <a:buNone/>
            </a:pPr>
            <a:r>
              <a:rPr lang="es-CO" sz="3000" dirty="0" smtClean="0"/>
              <a:t>El plan de </a:t>
            </a:r>
            <a:r>
              <a:rPr lang="es-CO" sz="3000" dirty="0"/>
              <a:t>Dios es regresarnos a como fuimos creados, </a:t>
            </a:r>
            <a:r>
              <a:rPr lang="es-CO" sz="3000" dirty="0" smtClean="0"/>
              <a:t>a imagen </a:t>
            </a:r>
            <a:r>
              <a:rPr lang="es-CO" sz="3000" dirty="0"/>
              <a:t>de </a:t>
            </a:r>
            <a:r>
              <a:rPr lang="es-CO" sz="3000" dirty="0" smtClean="0"/>
              <a:t>Dios.</a:t>
            </a:r>
          </a:p>
          <a:p>
            <a:pPr marL="0" indent="0" algn="ctr">
              <a:buNone/>
            </a:pPr>
            <a:r>
              <a:rPr lang="es-CO" sz="3000" dirty="0" smtClean="0"/>
              <a:t>Y esto solamente se logra mediante una relación diaria con Cristo, todos los días, no durante 10 días, y luego regresar otra vez al pecado, lo cual es contrario a la santidad.</a:t>
            </a:r>
            <a:endParaRPr lang="es-CO" sz="3000" dirty="0"/>
          </a:p>
          <a:p>
            <a:endParaRPr lang="es-CO" dirty="0"/>
          </a:p>
        </p:txBody>
      </p:sp>
    </p:spTree>
    <p:extLst>
      <p:ext uri="{BB962C8B-B14F-4D97-AF65-F5344CB8AC3E}">
        <p14:creationId xmlns:p14="http://schemas.microsoft.com/office/powerpoint/2010/main" val="11263577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322728"/>
            <a:ext cx="11582400" cy="6311154"/>
          </a:xfrm>
        </p:spPr>
        <p:txBody>
          <a:bodyPr>
            <a:normAutofit fontScale="92500" lnSpcReduction="10000"/>
          </a:bodyPr>
          <a:lstStyle/>
          <a:p>
            <a:pPr marL="0" indent="0" algn="ctr">
              <a:buNone/>
            </a:pPr>
            <a:r>
              <a:rPr lang="es-CO" sz="3200" dirty="0" smtClean="0"/>
              <a:t>Pero ese es el estilo de vida al que está orientando el liderazgo de la iglesia, a la iglesia,  en este tiempo final, </a:t>
            </a:r>
            <a:r>
              <a:rPr lang="es-CO" sz="3200" i="1" u="sng" dirty="0" smtClean="0"/>
              <a:t>10 días de oración</a:t>
            </a:r>
            <a:r>
              <a:rPr lang="es-CO" sz="3200" dirty="0" smtClean="0"/>
              <a:t>, hoy cuando el regreso de cristo está a las puertas, debería ser permanente. </a:t>
            </a:r>
          </a:p>
          <a:p>
            <a:pPr marL="0" indent="0" algn="ctr">
              <a:buNone/>
            </a:pPr>
            <a:endParaRPr lang="es-CO" sz="3200" dirty="0" smtClean="0"/>
          </a:p>
          <a:p>
            <a:pPr marL="0" indent="0" algn="ctr">
              <a:buNone/>
            </a:pPr>
            <a:r>
              <a:rPr lang="es-CO" sz="3200" dirty="0" smtClean="0"/>
              <a:t>Piensan que Dios se conforma con 10 días de oración solamente, y después regresar a su vida habitual, cuando Pablo dice en </a:t>
            </a:r>
            <a:r>
              <a:rPr lang="es-CO" sz="3200" dirty="0" smtClean="0">
                <a:solidFill>
                  <a:srgbClr val="FF0000"/>
                </a:solidFill>
              </a:rPr>
              <a:t>Galatos 6:7: </a:t>
            </a:r>
            <a:r>
              <a:rPr lang="es-CO" sz="3200" dirty="0" smtClean="0"/>
              <a:t>“</a:t>
            </a:r>
            <a:r>
              <a:rPr lang="es-CO" sz="3200" b="1" i="1" dirty="0" smtClean="0"/>
              <a:t>No os engañéis; Dios no puede ser burlado: pues todo lo que el hombre sembrare, eso también segará</a:t>
            </a:r>
            <a:r>
              <a:rPr lang="es-CO" sz="3200" dirty="0" smtClean="0"/>
              <a:t>”.</a:t>
            </a:r>
          </a:p>
          <a:p>
            <a:pPr marL="0" indent="0" algn="ctr">
              <a:buNone/>
            </a:pPr>
            <a:endParaRPr lang="es-CO" sz="3200" dirty="0"/>
          </a:p>
          <a:p>
            <a:pPr marL="0" indent="0" algn="ctr">
              <a:buNone/>
            </a:pPr>
            <a:r>
              <a:rPr lang="es-CO" sz="3200" dirty="0" smtClean="0"/>
              <a:t>Pablo era un ferviente y consagrado hijos de Dios, que no se conformaba con orar 10 días, sino que dejo registrado cual es la voluntad de Dios Y la de él para los discípulos de Cristo. </a:t>
            </a:r>
          </a:p>
          <a:p>
            <a:pPr marL="0" indent="0" algn="ctr">
              <a:buNone/>
            </a:pPr>
            <a:r>
              <a:rPr lang="es-CO" sz="3200" dirty="0" smtClean="0">
                <a:solidFill>
                  <a:srgbClr val="FF0000"/>
                </a:solidFill>
              </a:rPr>
              <a:t>1 tes.5.17</a:t>
            </a:r>
            <a:r>
              <a:rPr lang="es-CO" sz="3200" dirty="0" smtClean="0"/>
              <a:t>: </a:t>
            </a:r>
          </a:p>
          <a:p>
            <a:pPr marL="0" indent="0" algn="ctr">
              <a:buNone/>
            </a:pPr>
            <a:r>
              <a:rPr lang="es-CO" sz="3500" b="1" dirty="0" smtClean="0"/>
              <a:t>“Orad </a:t>
            </a:r>
            <a:r>
              <a:rPr lang="es-CO" sz="3500" b="1" dirty="0"/>
              <a:t>sin </a:t>
            </a:r>
            <a:r>
              <a:rPr lang="es-CO" sz="3500" b="1" dirty="0" smtClean="0"/>
              <a:t>cesar”</a:t>
            </a:r>
          </a:p>
        </p:txBody>
      </p:sp>
    </p:spTree>
    <p:extLst>
      <p:ext uri="{BB962C8B-B14F-4D97-AF65-F5344CB8AC3E}">
        <p14:creationId xmlns:p14="http://schemas.microsoft.com/office/powerpoint/2010/main" val="3184713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ctr"/>
            <a:r>
              <a:rPr lang="es-CO" sz="5400" b="1" i="1" dirty="0" smtClean="0"/>
              <a:t>¿Quieres ser un cristiano victorioso?</a:t>
            </a:r>
            <a:endParaRPr lang="es-CO" sz="5400" b="1" i="1" dirty="0"/>
          </a:p>
        </p:txBody>
      </p:sp>
      <p:pic>
        <p:nvPicPr>
          <p:cNvPr id="4" name="Imagen 3"/>
          <p:cNvPicPr>
            <a:picLocks noChangeAspect="1"/>
          </p:cNvPicPr>
          <p:nvPr/>
        </p:nvPicPr>
        <p:blipFill>
          <a:blip r:embed="rId2"/>
          <a:stretch>
            <a:fillRect/>
          </a:stretch>
        </p:blipFill>
        <p:spPr>
          <a:xfrm>
            <a:off x="838201" y="1900518"/>
            <a:ext cx="5419164" cy="5029200"/>
          </a:xfrm>
          <a:prstGeom prst="rect">
            <a:avLst/>
          </a:prstGeom>
        </p:spPr>
      </p:pic>
      <p:pic>
        <p:nvPicPr>
          <p:cNvPr id="5" name="Imagen 4"/>
          <p:cNvPicPr>
            <a:picLocks noChangeAspect="1"/>
          </p:cNvPicPr>
          <p:nvPr/>
        </p:nvPicPr>
        <p:blipFill>
          <a:blip r:embed="rId3"/>
          <a:stretch>
            <a:fillRect/>
          </a:stretch>
        </p:blipFill>
        <p:spPr>
          <a:xfrm>
            <a:off x="6436659" y="1900518"/>
            <a:ext cx="4917141" cy="4957482"/>
          </a:xfrm>
          <a:prstGeom prst="rect">
            <a:avLst/>
          </a:prstGeom>
        </p:spPr>
      </p:pic>
    </p:spTree>
    <p:extLst>
      <p:ext uri="{BB962C8B-B14F-4D97-AF65-F5344CB8AC3E}">
        <p14:creationId xmlns:p14="http://schemas.microsoft.com/office/powerpoint/2010/main" val="2194163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8234"/>
            <a:ext cx="10515600" cy="3962401"/>
          </a:xfrm>
        </p:spPr>
        <p:txBody>
          <a:bodyPr>
            <a:normAutofit lnSpcReduction="10000"/>
          </a:bodyPr>
          <a:lstStyle/>
          <a:p>
            <a:pPr marL="0" indent="0" algn="ctr">
              <a:buNone/>
            </a:pPr>
            <a:r>
              <a:rPr lang="es-CO" sz="4000" b="1" dirty="0" smtClean="0"/>
              <a:t>EL CANTO  </a:t>
            </a:r>
          </a:p>
          <a:p>
            <a:pPr marL="0" indent="0" algn="ctr">
              <a:buNone/>
            </a:pPr>
            <a:r>
              <a:rPr lang="es-CO" dirty="0" smtClean="0">
                <a:solidFill>
                  <a:srgbClr val="FF0000"/>
                </a:solidFill>
              </a:rPr>
              <a:t>Sant.5:13</a:t>
            </a:r>
          </a:p>
          <a:p>
            <a:pPr marL="0" indent="0" algn="ctr">
              <a:buNone/>
            </a:pPr>
            <a:r>
              <a:rPr lang="es-CO" b="1" i="1" dirty="0" smtClean="0"/>
              <a:t>“¿Está alguno alegre? Cante alabanzas</a:t>
            </a:r>
            <a:r>
              <a:rPr lang="es-CO" dirty="0" smtClean="0"/>
              <a:t>”.</a:t>
            </a:r>
          </a:p>
          <a:p>
            <a:pPr marL="0" indent="0" algn="ctr">
              <a:buNone/>
            </a:pPr>
            <a:r>
              <a:rPr lang="es-CO" dirty="0" smtClean="0"/>
              <a:t>“</a:t>
            </a:r>
            <a:r>
              <a:rPr lang="es-CO" b="1" i="1" dirty="0" smtClean="0"/>
              <a:t>hablando entre vosotros con salmos, y con himnos, y canciones espirituales, cantando y alabando al Señor en vuestros corazones</a:t>
            </a:r>
            <a:r>
              <a:rPr lang="es-CO" dirty="0" smtClean="0"/>
              <a:t>”</a:t>
            </a:r>
          </a:p>
          <a:p>
            <a:pPr marL="0" indent="0" algn="ctr">
              <a:buNone/>
            </a:pPr>
            <a:r>
              <a:rPr lang="es-CO" dirty="0" smtClean="0">
                <a:solidFill>
                  <a:srgbClr val="FF0000"/>
                </a:solidFill>
              </a:rPr>
              <a:t>Ef.5:19.</a:t>
            </a:r>
          </a:p>
          <a:p>
            <a:pPr marL="0" indent="0" algn="ctr">
              <a:buNone/>
            </a:pPr>
            <a:r>
              <a:rPr lang="es-CO" dirty="0" smtClean="0"/>
              <a:t>El plan de Dios es que sus hijos no canten nunca música mundana, sino alabanzas a Dios, no durante 10 días sino todos los días. </a:t>
            </a:r>
          </a:p>
        </p:txBody>
      </p:sp>
      <p:pic>
        <p:nvPicPr>
          <p:cNvPr id="5" name="Imagen 4"/>
          <p:cNvPicPr>
            <a:picLocks noChangeAspect="1"/>
          </p:cNvPicPr>
          <p:nvPr/>
        </p:nvPicPr>
        <p:blipFill>
          <a:blip r:embed="rId2"/>
          <a:stretch>
            <a:fillRect/>
          </a:stretch>
        </p:blipFill>
        <p:spPr>
          <a:xfrm>
            <a:off x="4862512" y="4087906"/>
            <a:ext cx="3187794" cy="2770094"/>
          </a:xfrm>
          <a:prstGeom prst="rect">
            <a:avLst/>
          </a:prstGeom>
        </p:spPr>
      </p:pic>
    </p:spTree>
    <p:extLst>
      <p:ext uri="{BB962C8B-B14F-4D97-AF65-F5344CB8AC3E}">
        <p14:creationId xmlns:p14="http://schemas.microsoft.com/office/powerpoint/2010/main" val="3400036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153" y="304800"/>
            <a:ext cx="11618259" cy="6347012"/>
          </a:xfrm>
        </p:spPr>
        <p:txBody>
          <a:bodyPr>
            <a:normAutofit lnSpcReduction="10000"/>
          </a:bodyPr>
          <a:lstStyle/>
          <a:p>
            <a:pPr marL="0" indent="0" algn="ctr">
              <a:buNone/>
            </a:pPr>
            <a:r>
              <a:rPr lang="es-CO" sz="3200" b="1" dirty="0" smtClean="0"/>
              <a:t>ALIMENTACIÓN ORIGINAL</a:t>
            </a:r>
            <a:r>
              <a:rPr lang="es-CO" dirty="0" smtClean="0"/>
              <a:t>.</a:t>
            </a:r>
          </a:p>
          <a:p>
            <a:pPr marL="0" indent="0" algn="ctr">
              <a:buNone/>
            </a:pPr>
            <a:r>
              <a:rPr lang="es-CO" sz="3200" b="1" u="sng" dirty="0"/>
              <a:t> Antes del </a:t>
            </a:r>
            <a:r>
              <a:rPr lang="es-CO" sz="3200" b="1" u="sng" dirty="0" smtClean="0"/>
              <a:t>pecado</a:t>
            </a:r>
          </a:p>
          <a:p>
            <a:pPr marL="0" indent="0" algn="ctr">
              <a:buNone/>
            </a:pPr>
            <a:r>
              <a:rPr lang="es-CO" dirty="0" smtClean="0">
                <a:solidFill>
                  <a:srgbClr val="FF0000"/>
                </a:solidFill>
              </a:rPr>
              <a:t>Génesis </a:t>
            </a:r>
            <a:r>
              <a:rPr lang="es-CO" dirty="0">
                <a:solidFill>
                  <a:srgbClr val="FF0000"/>
                </a:solidFill>
              </a:rPr>
              <a:t>1:29. </a:t>
            </a:r>
            <a:endParaRPr lang="es-CO" dirty="0" smtClean="0">
              <a:solidFill>
                <a:srgbClr val="FF0000"/>
              </a:solidFill>
            </a:endParaRPr>
          </a:p>
          <a:p>
            <a:pPr marL="0" indent="0" algn="ctr">
              <a:buNone/>
            </a:pPr>
            <a:r>
              <a:rPr lang="es-CO" dirty="0" smtClean="0"/>
              <a:t>“</a:t>
            </a:r>
            <a:r>
              <a:rPr lang="es-CO" i="1" dirty="0"/>
              <a:t>Y dijo Dios: He aquí os he dado toda hierba que hace simiente, que [está] sobre la faz de toda la tierra; y todo árbol en que [hay] fruto de árbol que haga simiente, os serán para </a:t>
            </a:r>
            <a:r>
              <a:rPr lang="es-CO" i="1" dirty="0" smtClean="0"/>
              <a:t>comer</a:t>
            </a:r>
            <a:r>
              <a:rPr lang="es-CO" dirty="0"/>
              <a:t>”. </a:t>
            </a:r>
            <a:endParaRPr lang="es-CO" dirty="0" smtClean="0"/>
          </a:p>
          <a:p>
            <a:pPr marL="0" indent="0" algn="ctr">
              <a:buNone/>
            </a:pPr>
            <a:endParaRPr lang="es-CO" dirty="0" smtClean="0"/>
          </a:p>
          <a:p>
            <a:pPr marL="0" indent="0" algn="ctr">
              <a:buNone/>
            </a:pPr>
            <a:r>
              <a:rPr lang="es-CO" sz="3200" b="1" dirty="0"/>
              <a:t>Después del </a:t>
            </a:r>
            <a:r>
              <a:rPr lang="es-CO" sz="3200" b="1" dirty="0" smtClean="0"/>
              <a:t>pecado </a:t>
            </a:r>
            <a:endParaRPr lang="es-CO" sz="3200" b="1" dirty="0"/>
          </a:p>
          <a:p>
            <a:pPr marL="0" indent="0" algn="ctr">
              <a:buNone/>
            </a:pPr>
            <a:r>
              <a:rPr lang="es-CO" dirty="0" smtClean="0">
                <a:solidFill>
                  <a:srgbClr val="FF0000"/>
                </a:solidFill>
              </a:rPr>
              <a:t>Génesis </a:t>
            </a:r>
            <a:r>
              <a:rPr lang="es-CO" dirty="0">
                <a:solidFill>
                  <a:srgbClr val="FF0000"/>
                </a:solidFill>
              </a:rPr>
              <a:t>3:17-19. </a:t>
            </a:r>
            <a:endParaRPr lang="es-CO" dirty="0" smtClean="0">
              <a:solidFill>
                <a:srgbClr val="FF0000"/>
              </a:solidFill>
            </a:endParaRPr>
          </a:p>
          <a:p>
            <a:pPr marL="0" indent="0" algn="ctr">
              <a:buNone/>
            </a:pPr>
            <a:r>
              <a:rPr lang="es-CO" dirty="0" smtClean="0"/>
              <a:t>“</a:t>
            </a:r>
            <a:r>
              <a:rPr lang="es-CO" i="1" dirty="0" smtClean="0"/>
              <a:t>Y </a:t>
            </a:r>
            <a:r>
              <a:rPr lang="es-CO" i="1" dirty="0"/>
              <a:t>al hombre dijo: Por cuanto escuchaste la voz de tu mujer, y comiste del árbol de que te mandé diciendo: No comerás de él. Maldita [será] la tierra por amor de ti; con dolor comerás de ella todos los días de tu vida; </a:t>
            </a:r>
            <a:r>
              <a:rPr lang="es-CO" i="1" dirty="0" smtClean="0"/>
              <a:t>espinos </a:t>
            </a:r>
            <a:r>
              <a:rPr lang="es-CO" i="1" dirty="0"/>
              <a:t>y cardos te producirá, y comerás hierba del campo; </a:t>
            </a:r>
            <a:r>
              <a:rPr lang="es-CO" i="1" dirty="0" smtClean="0"/>
              <a:t>en </a:t>
            </a:r>
            <a:r>
              <a:rPr lang="es-CO" i="1" dirty="0"/>
              <a:t>el sudor de tu rostro comerás el pan, hasta que vuelvas a la tierra, porque de ella fuiste tomado. Porque polvo eres, y al polvo serás </a:t>
            </a:r>
            <a:r>
              <a:rPr lang="es-CO" i="1" dirty="0" smtClean="0"/>
              <a:t>tornado</a:t>
            </a:r>
            <a:r>
              <a:rPr lang="es-CO" dirty="0" smtClean="0"/>
              <a:t>”. </a:t>
            </a:r>
            <a:endParaRPr lang="es-CO" dirty="0"/>
          </a:p>
          <a:p>
            <a:pPr marL="0" indent="0" algn="ctr">
              <a:buNone/>
            </a:pPr>
            <a:endParaRPr lang="es-CO" dirty="0"/>
          </a:p>
        </p:txBody>
      </p:sp>
    </p:spTree>
    <p:extLst>
      <p:ext uri="{BB962C8B-B14F-4D97-AF65-F5344CB8AC3E}">
        <p14:creationId xmlns:p14="http://schemas.microsoft.com/office/powerpoint/2010/main" val="13785022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91671"/>
            <a:ext cx="10515600" cy="5585292"/>
          </a:xfrm>
        </p:spPr>
        <p:txBody>
          <a:bodyPr/>
          <a:lstStyle/>
          <a:p>
            <a:pPr marL="0" indent="0" algn="ctr">
              <a:buNone/>
            </a:pPr>
            <a:r>
              <a:rPr lang="es-CO" dirty="0"/>
              <a:t>Usted puede leer Gé.5, y notará que los hijos de Dios disfrutaban de una vida longeva, y libres de enfermedades, antes del diluvio, porque se alimentaban a base de frutas y vegetales.  </a:t>
            </a:r>
            <a:endParaRPr lang="es-CO" dirty="0" smtClean="0"/>
          </a:p>
          <a:p>
            <a:pPr marL="0" indent="0" algn="ctr">
              <a:buNone/>
            </a:pPr>
            <a:r>
              <a:rPr lang="es-CO" dirty="0" smtClean="0"/>
              <a:t>Y </a:t>
            </a:r>
            <a:r>
              <a:rPr lang="es-CO" dirty="0"/>
              <a:t>después del diluvio Gé.11,  notará que el consumo de carne, acorto su vida. </a:t>
            </a:r>
          </a:p>
        </p:txBody>
      </p:sp>
      <p:pic>
        <p:nvPicPr>
          <p:cNvPr id="4" name="Imagen 3"/>
          <p:cNvPicPr>
            <a:picLocks noChangeAspect="1"/>
          </p:cNvPicPr>
          <p:nvPr/>
        </p:nvPicPr>
        <p:blipFill>
          <a:blip r:embed="rId2"/>
          <a:stretch>
            <a:fillRect/>
          </a:stretch>
        </p:blipFill>
        <p:spPr>
          <a:xfrm>
            <a:off x="3774141" y="2868706"/>
            <a:ext cx="4643717" cy="3657600"/>
          </a:xfrm>
          <a:prstGeom prst="rect">
            <a:avLst/>
          </a:prstGeom>
        </p:spPr>
      </p:pic>
    </p:spTree>
    <p:extLst>
      <p:ext uri="{BB962C8B-B14F-4D97-AF65-F5344CB8AC3E}">
        <p14:creationId xmlns:p14="http://schemas.microsoft.com/office/powerpoint/2010/main" val="2063253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dirty="0" smtClean="0"/>
              <a:t>Miremos un poco, lo que dice el Espíritu de Profecía sobre el consumo de carne:</a:t>
            </a:r>
            <a:endParaRPr lang="es-CO" dirty="0"/>
          </a:p>
        </p:txBody>
      </p:sp>
      <p:sp>
        <p:nvSpPr>
          <p:cNvPr id="3" name="Marcador de contenido 2"/>
          <p:cNvSpPr>
            <a:spLocks noGrp="1"/>
          </p:cNvSpPr>
          <p:nvPr>
            <p:ph idx="1"/>
          </p:nvPr>
        </p:nvSpPr>
        <p:spPr>
          <a:xfrm>
            <a:off x="251011" y="1825624"/>
            <a:ext cx="11654117" cy="4700681"/>
          </a:xfrm>
          <a:solidFill>
            <a:schemeClr val="accent1">
              <a:lumMod val="20000"/>
              <a:lumOff val="80000"/>
            </a:schemeClr>
          </a:solidFill>
        </p:spPr>
        <p:txBody>
          <a:bodyPr>
            <a:normAutofit lnSpcReduction="10000"/>
          </a:bodyPr>
          <a:lstStyle/>
          <a:p>
            <a:r>
              <a:rPr lang="es-CO" dirty="0" smtClean="0"/>
              <a:t>“</a:t>
            </a:r>
            <a:r>
              <a:rPr lang="es-CO" sz="3200" dirty="0"/>
              <a:t>El régimen señalado al hombre al principio no incluía ningún alimento de origen animal. Al señalar el alimento para el hombre en el Edén, el Señor demostró cual era el mejor régimen </a:t>
            </a:r>
            <a:r>
              <a:rPr lang="es-CO" sz="3200" dirty="0" smtClean="0"/>
              <a:t>alimenticio.</a:t>
            </a:r>
          </a:p>
          <a:p>
            <a:r>
              <a:rPr lang="es-CO" sz="3200" dirty="0"/>
              <a:t>Y 2500 años después- En la elección que hizo para Israel enseñó la misma lección. Sacó a los israelitas de Egipto, y emprendió la tarea de educarlos para que fueran su pueblo. Les suministró el alimento más adecuado para este propósito, no la carne, sino el maná, “El Pan del Cielo”. Pero a causa de su descontento y de sus murmuraciones acerca de las ollas de carne de Egipto les fue concedido alimento animal, y esto fue únicamente por poco tiempo</a:t>
            </a:r>
            <a:r>
              <a:rPr lang="es-CO" sz="3200" dirty="0" smtClean="0"/>
              <a:t>.</a:t>
            </a:r>
            <a:endParaRPr lang="es-CO" sz="3200" dirty="0"/>
          </a:p>
        </p:txBody>
      </p:sp>
    </p:spTree>
    <p:extLst>
      <p:ext uri="{BB962C8B-B14F-4D97-AF65-F5344CB8AC3E}">
        <p14:creationId xmlns:p14="http://schemas.microsoft.com/office/powerpoint/2010/main" val="256251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430306"/>
            <a:ext cx="11636188" cy="6149788"/>
          </a:xfrm>
          <a:solidFill>
            <a:schemeClr val="accent1">
              <a:lumMod val="20000"/>
              <a:lumOff val="80000"/>
            </a:schemeClr>
          </a:solidFill>
        </p:spPr>
        <p:txBody>
          <a:bodyPr>
            <a:normAutofit lnSpcReduction="10000"/>
          </a:bodyPr>
          <a:lstStyle/>
          <a:p>
            <a:r>
              <a:rPr lang="es-CO" dirty="0"/>
              <a:t>Su consumo trajo enfermedades y muerte para miles. Sin embargo nunca aceptaron de buen grado la restricción de tener que alimentarse sin carne. Siguió siendo causa de descontento y murmuración, en público y en privado, de modo que nunca revistió carácter permanente</a:t>
            </a:r>
            <a:r>
              <a:rPr lang="es-CO" dirty="0" smtClean="0"/>
              <a:t>.</a:t>
            </a:r>
          </a:p>
          <a:p>
            <a:pPr marL="0" indent="0">
              <a:buNone/>
            </a:pPr>
            <a:r>
              <a:rPr lang="es-CO" sz="3500" b="1" dirty="0"/>
              <a:t>Dios permitió comer carne, con restricciones, por respeto a la libertad humana</a:t>
            </a:r>
          </a:p>
          <a:p>
            <a:r>
              <a:rPr lang="es-CO" dirty="0"/>
              <a:t>Al establecerse en Canaán, se permitió a los israelitas que consumieran alimento animal, pero bajo prudentes restricciones encaminadas a mitigar los malos resultados. </a:t>
            </a:r>
            <a:r>
              <a:rPr lang="es-CO" b="1" dirty="0"/>
              <a:t>Por su salud el uso de la carne de cerdo quedaba prohibido, como también el de la de otros animales, de ciertas aves y de ciertos peces, declarados inmundos</a:t>
            </a:r>
            <a:r>
              <a:rPr lang="es-CO" dirty="0"/>
              <a:t>. </a:t>
            </a:r>
            <a:r>
              <a:rPr lang="es-CO" dirty="0" smtClean="0">
                <a:solidFill>
                  <a:srgbClr val="FF0000"/>
                </a:solidFill>
              </a:rPr>
              <a:t>(Ver Levítico</a:t>
            </a:r>
            <a:r>
              <a:rPr lang="es-CO" dirty="0">
                <a:solidFill>
                  <a:srgbClr val="FF0000"/>
                </a:solidFill>
              </a:rPr>
              <a:t>, cap.11)</a:t>
            </a:r>
          </a:p>
          <a:p>
            <a:r>
              <a:rPr lang="es-CO" dirty="0"/>
              <a:t>De los animales declarados comestibles, </a:t>
            </a:r>
            <a:r>
              <a:rPr lang="es-CO" b="1" dirty="0"/>
              <a:t>la grasa y la sangre quedaban absolutamente proscritas.</a:t>
            </a:r>
            <a:r>
              <a:rPr lang="es-CO" dirty="0"/>
              <a:t> Sólo podían consumirse las reses sanas. </a:t>
            </a:r>
            <a:r>
              <a:rPr lang="es-CO" b="1" dirty="0"/>
              <a:t>Ningún animal desgarrado, mortecino, o que no hubiera sido cuidadosamente desangrado, podía servir de alimento.</a:t>
            </a:r>
          </a:p>
          <a:p>
            <a:endParaRPr lang="es-CO" dirty="0"/>
          </a:p>
          <a:p>
            <a:endParaRPr lang="es-CO" dirty="0"/>
          </a:p>
        </p:txBody>
      </p:sp>
    </p:spTree>
    <p:extLst>
      <p:ext uri="{BB962C8B-B14F-4D97-AF65-F5344CB8AC3E}">
        <p14:creationId xmlns:p14="http://schemas.microsoft.com/office/powerpoint/2010/main" val="2123365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251012"/>
            <a:ext cx="11672047" cy="6311153"/>
          </a:xfrm>
          <a:solidFill>
            <a:schemeClr val="accent1">
              <a:lumMod val="20000"/>
              <a:lumOff val="80000"/>
            </a:schemeClr>
          </a:solidFill>
        </p:spPr>
        <p:txBody>
          <a:bodyPr>
            <a:normAutofit/>
          </a:bodyPr>
          <a:lstStyle/>
          <a:p>
            <a:pPr marL="0" indent="0">
              <a:buNone/>
            </a:pPr>
            <a:r>
              <a:rPr lang="es-CO" sz="3600" b="1" u="sng" dirty="0"/>
              <a:t>Consecuencias mentales y espirituales</a:t>
            </a:r>
          </a:p>
          <a:p>
            <a:r>
              <a:rPr lang="es-CO" dirty="0"/>
              <a:t>Por haberse apartado del plan señalado por Dios en asunto de alimentación, los israelitas sufrieron graves perjuicios. Desearon comer carne y cosecharon los resultados. </a:t>
            </a:r>
            <a:r>
              <a:rPr lang="es-CO" b="1" dirty="0"/>
              <a:t>No alcanzaron el ideal de carácter que Dios les señalara ni cumplieron los designios divinos. Preferían lo terrenal a lo espiritual, y no alcanzaron la sagrada preeminencia a la cual Dios se había propuesto que llegasen.</a:t>
            </a:r>
          </a:p>
          <a:p>
            <a:endParaRPr lang="es-CO" dirty="0" smtClean="0">
              <a:solidFill>
                <a:srgbClr val="FF0000"/>
              </a:solidFill>
            </a:endParaRPr>
          </a:p>
          <a:p>
            <a:r>
              <a:rPr lang="es-CO" dirty="0" smtClean="0">
                <a:solidFill>
                  <a:srgbClr val="FF0000"/>
                </a:solidFill>
              </a:rPr>
              <a:t>Los </a:t>
            </a:r>
            <a:r>
              <a:rPr lang="es-CO" dirty="0">
                <a:solidFill>
                  <a:srgbClr val="FF0000"/>
                </a:solidFill>
              </a:rPr>
              <a:t>que comen carne no hacen más que comer cereales y verduras de segunda mano, pues el animal recibe de tales productos el alimento que lo nutre. La vida que estaba en los cereales y las verduras pasa al organismo del ser que los come</a:t>
            </a:r>
            <a:r>
              <a:rPr lang="es-CO" dirty="0"/>
              <a:t>. Nosotros a nuestra vez la recibimos al comer la carne del animal. ¡Cuánto mejor sería aprovecharla directamente, comiendo el alimento que Dios dispuso para nuestro uso!</a:t>
            </a:r>
          </a:p>
        </p:txBody>
      </p:sp>
    </p:spTree>
    <p:extLst>
      <p:ext uri="{BB962C8B-B14F-4D97-AF65-F5344CB8AC3E}">
        <p14:creationId xmlns:p14="http://schemas.microsoft.com/office/powerpoint/2010/main" val="1937838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340659"/>
            <a:ext cx="11600329" cy="6221506"/>
          </a:xfrm>
          <a:solidFill>
            <a:schemeClr val="accent1">
              <a:lumMod val="20000"/>
              <a:lumOff val="80000"/>
            </a:schemeClr>
          </a:solidFill>
        </p:spPr>
        <p:txBody>
          <a:bodyPr>
            <a:normAutofit lnSpcReduction="10000"/>
          </a:bodyPr>
          <a:lstStyle/>
          <a:p>
            <a:pPr marL="0" indent="0">
              <a:buNone/>
            </a:pPr>
            <a:r>
              <a:rPr lang="es-CO" sz="3500" b="1" i="1" u="sng" dirty="0"/>
              <a:t>Consecuencias físicas</a:t>
            </a:r>
          </a:p>
          <a:p>
            <a:r>
              <a:rPr lang="es-CO" dirty="0"/>
              <a:t>La carne no fue nunca el mejor alimento; pero su uso es hoy día </a:t>
            </a:r>
            <a:r>
              <a:rPr lang="es-CO" b="1" dirty="0" smtClean="0"/>
              <a:t>doblemente </a:t>
            </a:r>
            <a:r>
              <a:rPr lang="es-CO" b="1" dirty="0"/>
              <a:t>inconveniente</a:t>
            </a:r>
            <a:r>
              <a:rPr lang="es-CO" dirty="0"/>
              <a:t>, ya que el número de los casos de enfermedad aumenta cada vez más entre los animales. </a:t>
            </a:r>
            <a:r>
              <a:rPr lang="es-CO" b="1" dirty="0"/>
              <a:t>Los que comen carne y sus derivados no saben lo que ingieren. Muchas veces si hubieran visto los animales vivos y conocieran la calidad de su carne, la rechazarían con repugnancia</a:t>
            </a:r>
            <a:r>
              <a:rPr lang="es-CO" b="1" dirty="0" smtClean="0"/>
              <a:t>. (si esto lo dijo EGW, es su tiempo, ¿Qué diría si viviera hoy?).</a:t>
            </a:r>
            <a:endParaRPr lang="es-CO" dirty="0"/>
          </a:p>
          <a:p>
            <a:endParaRPr lang="es-CO" dirty="0" smtClean="0"/>
          </a:p>
          <a:p>
            <a:r>
              <a:rPr lang="es-CO" dirty="0" smtClean="0">
                <a:solidFill>
                  <a:srgbClr val="FF0000"/>
                </a:solidFill>
              </a:rPr>
              <a:t>Continuamente </a:t>
            </a:r>
            <a:r>
              <a:rPr lang="es-CO" dirty="0">
                <a:solidFill>
                  <a:srgbClr val="FF0000"/>
                </a:solidFill>
              </a:rPr>
              <a:t>sucede que la gente come carne llena de gérmenes de tuberculosis y cáncer. Así se propagan estas enfermedades y otras también graves</a:t>
            </a:r>
            <a:r>
              <a:rPr lang="es-CO" dirty="0"/>
              <a:t>. A veces se llevan al mercado y se venden para servir de alimento animales que están tan enfermos que sus dueños temen guardarlos más tiempo. Encerrados sin luz y sin aire puro, respiran el ambiente de establos </a:t>
            </a:r>
            <a:r>
              <a:rPr lang="es-CO" dirty="0" smtClean="0"/>
              <a:t> sucios</a:t>
            </a:r>
            <a:r>
              <a:rPr lang="es-CO" dirty="0"/>
              <a:t>, se engordan tal vez con cosas averiadas y su cuerpo entero resulta contaminado de inmundicias.</a:t>
            </a:r>
          </a:p>
        </p:txBody>
      </p:sp>
    </p:spTree>
    <p:extLst>
      <p:ext uri="{BB962C8B-B14F-4D97-AF65-F5344CB8AC3E}">
        <p14:creationId xmlns:p14="http://schemas.microsoft.com/office/powerpoint/2010/main" val="1192216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864728"/>
          </a:xfrm>
          <a:solidFill>
            <a:schemeClr val="accent1">
              <a:lumMod val="20000"/>
              <a:lumOff val="80000"/>
            </a:schemeClr>
          </a:solidFill>
        </p:spPr>
        <p:txBody>
          <a:bodyPr>
            <a:normAutofit fontScale="90000"/>
          </a:bodyPr>
          <a:lstStyle/>
          <a:p>
            <a:pPr algn="ctr"/>
            <a:r>
              <a:rPr lang="es-CO" dirty="0" smtClean="0"/>
              <a:t>Establos y galpones llenos de animales, criados industrialmente, para el consumo humano, donde se respira suciedad constante.</a:t>
            </a:r>
            <a:endParaRPr lang="es-CO" dirty="0"/>
          </a:p>
        </p:txBody>
      </p:sp>
      <p:pic>
        <p:nvPicPr>
          <p:cNvPr id="4" name="Imagen 3"/>
          <p:cNvPicPr>
            <a:picLocks noChangeAspect="1"/>
          </p:cNvPicPr>
          <p:nvPr/>
        </p:nvPicPr>
        <p:blipFill>
          <a:blip r:embed="rId2"/>
          <a:stretch>
            <a:fillRect/>
          </a:stretch>
        </p:blipFill>
        <p:spPr>
          <a:xfrm>
            <a:off x="47625" y="2416844"/>
            <a:ext cx="6048375" cy="3983957"/>
          </a:xfrm>
          <a:prstGeom prst="rect">
            <a:avLst/>
          </a:prstGeom>
        </p:spPr>
      </p:pic>
      <p:pic>
        <p:nvPicPr>
          <p:cNvPr id="5" name="Imagen 4"/>
          <p:cNvPicPr>
            <a:picLocks noChangeAspect="1"/>
          </p:cNvPicPr>
          <p:nvPr/>
        </p:nvPicPr>
        <p:blipFill>
          <a:blip r:embed="rId3"/>
          <a:stretch>
            <a:fillRect/>
          </a:stretch>
        </p:blipFill>
        <p:spPr>
          <a:xfrm>
            <a:off x="6400799" y="2416843"/>
            <a:ext cx="5791201" cy="3983957"/>
          </a:xfrm>
          <a:prstGeom prst="rect">
            <a:avLst/>
          </a:prstGeom>
        </p:spPr>
      </p:pic>
    </p:spTree>
    <p:extLst>
      <p:ext uri="{BB962C8B-B14F-4D97-AF65-F5344CB8AC3E}">
        <p14:creationId xmlns:p14="http://schemas.microsoft.com/office/powerpoint/2010/main" val="2952596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340659"/>
            <a:ext cx="11678654" cy="6221506"/>
          </a:xfrm>
          <a:solidFill>
            <a:schemeClr val="accent1">
              <a:lumMod val="20000"/>
              <a:lumOff val="80000"/>
            </a:schemeClr>
          </a:solidFill>
        </p:spPr>
        <p:txBody>
          <a:bodyPr>
            <a:normAutofit lnSpcReduction="10000"/>
          </a:bodyPr>
          <a:lstStyle/>
          <a:p>
            <a:r>
              <a:rPr lang="es-CO" dirty="0"/>
              <a:t>En muchos puntos los peces se contaminan con las inmundicias de que se alimentan y llegan a ser causa de enfermedades. Tal es en especial el caso de los peces que tienen acceso a las aguas del albañal de las grandes ciudades. Los peces que se alimentan de lo que arrojan las alcantarillas pueden trasladarse a aguas distantes, y ser pescados donde el agua es pura y fresca. Al servir de alimento llevan la enfermedad y la muerte a quienes ni siquiera sospechan el peligro.</a:t>
            </a:r>
          </a:p>
          <a:p>
            <a:endParaRPr lang="es-CO" dirty="0" smtClean="0"/>
          </a:p>
          <a:p>
            <a:pPr marL="0" indent="0">
              <a:buNone/>
            </a:pPr>
            <a:r>
              <a:rPr lang="es-CO" sz="3200" b="1" u="sng" dirty="0" smtClean="0"/>
              <a:t>Muchas </a:t>
            </a:r>
            <a:r>
              <a:rPr lang="es-CO" sz="3200" b="1" u="sng" dirty="0"/>
              <a:t>enfermedades tienen su origen en el consumo de carne</a:t>
            </a:r>
          </a:p>
          <a:p>
            <a:r>
              <a:rPr lang="es-CO" dirty="0">
                <a:solidFill>
                  <a:srgbClr val="FF0000"/>
                </a:solidFill>
              </a:rPr>
              <a:t>Los efectos de una alimentación con carne no se advierten tal vez inmediatamente; pero esto no prueba que esta alimentación carezca de peligro</a:t>
            </a:r>
            <a:r>
              <a:rPr lang="es-CO" dirty="0"/>
              <a:t>. Pocos se dejan convencer de que la carne que han comido es lo que envenenó su sangre y causó sus dolencias. Muchos mueren de enfermedades debidas únicamente al uso de la carne. Pero nadie sospecha la verdadera causa de su muerte.</a:t>
            </a:r>
          </a:p>
          <a:p>
            <a:endParaRPr lang="es-CO" dirty="0"/>
          </a:p>
        </p:txBody>
      </p:sp>
    </p:spTree>
    <p:extLst>
      <p:ext uri="{BB962C8B-B14F-4D97-AF65-F5344CB8AC3E}">
        <p14:creationId xmlns:p14="http://schemas.microsoft.com/office/powerpoint/2010/main" val="1616184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1" y="376518"/>
            <a:ext cx="11600329" cy="6113929"/>
          </a:xfrm>
          <a:solidFill>
            <a:schemeClr val="accent1">
              <a:lumMod val="20000"/>
              <a:lumOff val="80000"/>
            </a:schemeClr>
          </a:solidFill>
        </p:spPr>
        <p:txBody>
          <a:bodyPr>
            <a:normAutofit/>
          </a:bodyPr>
          <a:lstStyle/>
          <a:p>
            <a:r>
              <a:rPr lang="es-CO" dirty="0" smtClean="0">
                <a:solidFill>
                  <a:srgbClr val="FF0000"/>
                </a:solidFill>
              </a:rPr>
              <a:t>Los </a:t>
            </a:r>
            <a:r>
              <a:rPr lang="es-CO" dirty="0">
                <a:solidFill>
                  <a:srgbClr val="FF0000"/>
                </a:solidFill>
              </a:rPr>
              <a:t>males morales del consumo de la carne no son menos patentes que los males físicos</a:t>
            </a:r>
            <a:r>
              <a:rPr lang="es-CO" dirty="0"/>
              <a:t>. La carne daña la salud y todo lo que afecta al cuerpo ejerce también sobre la mente y el alma un efecto </a:t>
            </a:r>
            <a:r>
              <a:rPr lang="es-CO" dirty="0" smtClean="0"/>
              <a:t>correspondiente. </a:t>
            </a:r>
            <a:r>
              <a:rPr lang="es-CO" dirty="0">
                <a:solidFill>
                  <a:srgbClr val="FF0000"/>
                </a:solidFill>
              </a:rPr>
              <a:t>Pensemos en la crueldad hacia los animales que entraña una alimentación con carne, y en su efecto en quienes los matan y en los que son testigos del trato que reciben. ¡Cuánto contribuye a destruir la ternura con que deberíamos considerar a estos seres creados por Dios!</a:t>
            </a:r>
          </a:p>
          <a:p>
            <a:endParaRPr lang="es-CO" sz="3500" b="1" u="sng" dirty="0" smtClean="0"/>
          </a:p>
          <a:p>
            <a:pPr marL="0" indent="0">
              <a:buNone/>
            </a:pPr>
            <a:r>
              <a:rPr lang="es-CO" sz="3500" b="1" u="sng" dirty="0" smtClean="0"/>
              <a:t>Los </a:t>
            </a:r>
            <a:r>
              <a:rPr lang="es-CO" sz="3500" b="1" u="sng" dirty="0"/>
              <a:t>animales no son comida, están a nuestro cuidado</a:t>
            </a:r>
          </a:p>
          <a:p>
            <a:r>
              <a:rPr lang="es-CO" dirty="0"/>
              <a:t>La inteligencia desplegada por muchos animales se aproxima tanto a la de los humanos que es un misterio. </a:t>
            </a:r>
            <a:r>
              <a:rPr lang="es-CO" dirty="0">
                <a:solidFill>
                  <a:srgbClr val="FF0000"/>
                </a:solidFill>
              </a:rPr>
              <a:t>Los animales ven y oyen, aman, temen y padecen</a:t>
            </a:r>
            <a:r>
              <a:rPr lang="es-CO" dirty="0"/>
              <a:t>. Muchos animales demuestran tener por quienes los cuidan un cariño muy superior al que manifiestan no pocos humanos. </a:t>
            </a:r>
          </a:p>
        </p:txBody>
      </p:sp>
    </p:spTree>
    <p:extLst>
      <p:ext uri="{BB962C8B-B14F-4D97-AF65-F5344CB8AC3E}">
        <p14:creationId xmlns:p14="http://schemas.microsoft.com/office/powerpoint/2010/main" val="3245347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2729" y="699247"/>
            <a:ext cx="11546542" cy="5477716"/>
          </a:xfrm>
          <a:solidFill>
            <a:schemeClr val="accent1">
              <a:lumMod val="20000"/>
              <a:lumOff val="80000"/>
            </a:schemeClr>
          </a:solidFill>
        </p:spPr>
        <p:txBody>
          <a:bodyPr/>
          <a:lstStyle/>
          <a:p>
            <a:r>
              <a:rPr lang="es-CO" dirty="0"/>
              <a:t>Experimentan un apego tal para el hombre, que no desaparece sin gran dolor para ellos. </a:t>
            </a:r>
            <a:endParaRPr lang="es-CO" dirty="0" smtClean="0"/>
          </a:p>
          <a:p>
            <a:endParaRPr lang="es-CO" dirty="0" smtClean="0">
              <a:solidFill>
                <a:srgbClr val="FF0000"/>
              </a:solidFill>
            </a:endParaRPr>
          </a:p>
          <a:p>
            <a:r>
              <a:rPr lang="es-CO" dirty="0" smtClean="0">
                <a:solidFill>
                  <a:srgbClr val="FF0000"/>
                </a:solidFill>
              </a:rPr>
              <a:t>¿</a:t>
            </a:r>
            <a:r>
              <a:rPr lang="es-CO" dirty="0">
                <a:solidFill>
                  <a:srgbClr val="FF0000"/>
                </a:solidFill>
              </a:rPr>
              <a:t>Qué hombre de corazón puede, después de haber cuidado animales domésticos, mirar en sus ojos llenos de confianza y afecto, luego entregarlos con gusto a la cuchilla del carnicero? ¿Cómo podrá devorar su carne como si fuese exquisito bocado?  </a:t>
            </a:r>
            <a:endParaRPr lang="es-CO" dirty="0" smtClean="0">
              <a:solidFill>
                <a:srgbClr val="FF0000"/>
              </a:solidFill>
            </a:endParaRPr>
          </a:p>
          <a:p>
            <a:endParaRPr lang="es-CO" dirty="0" smtClean="0"/>
          </a:p>
          <a:p>
            <a:r>
              <a:rPr lang="es-CO" dirty="0" smtClean="0"/>
              <a:t>Es </a:t>
            </a:r>
            <a:r>
              <a:rPr lang="es-CO" dirty="0"/>
              <a:t>un error suponer que la fuerza muscular dependa de consumir alimento animal, pues sin él las necesidades del organismo pueden satisfacerse mejor y es posible gozar de salud más robusta.</a:t>
            </a:r>
          </a:p>
          <a:p>
            <a:endParaRPr lang="es-CO" dirty="0"/>
          </a:p>
        </p:txBody>
      </p:sp>
    </p:spTree>
    <p:extLst>
      <p:ext uri="{BB962C8B-B14F-4D97-AF65-F5344CB8AC3E}">
        <p14:creationId xmlns:p14="http://schemas.microsoft.com/office/powerpoint/2010/main" val="1109775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74031" y="857781"/>
            <a:ext cx="10515600" cy="4966447"/>
          </a:xfrm>
          <a:solidFill>
            <a:schemeClr val="accent1">
              <a:lumMod val="20000"/>
              <a:lumOff val="80000"/>
            </a:schemeClr>
          </a:solidFill>
        </p:spPr>
        <p:txBody>
          <a:bodyPr/>
          <a:lstStyle/>
          <a:p>
            <a:r>
              <a:rPr lang="es-CO" dirty="0"/>
              <a:t>¿No es tiempo ya de que todos prescindan de consumir carne? ¿Cómo pueden seguir haciendo uso de un alimento cuyo efecto es tan pernicioso para el alma y el cuerpo? ¿Cómo pueden quitar la vida a seres creados por Dios y consumir su carne con deleite? </a:t>
            </a:r>
            <a:endParaRPr lang="es-CO" dirty="0" smtClean="0"/>
          </a:p>
          <a:p>
            <a:r>
              <a:rPr lang="es-CO" b="1" dirty="0" smtClean="0">
                <a:solidFill>
                  <a:srgbClr val="FF0000"/>
                </a:solidFill>
              </a:rPr>
              <a:t>Vuelvan </a:t>
            </a:r>
            <a:r>
              <a:rPr lang="es-CO" b="1" dirty="0">
                <a:solidFill>
                  <a:srgbClr val="FF0000"/>
                </a:solidFill>
              </a:rPr>
              <a:t>más bien al alimento sano y delicioso que fue dado al hombre en el principio y tengan ellos mismos y enseñen a sus hijos a tener misericordia de los animales que Dios creó y puso bajo nuestro cuidado</a:t>
            </a:r>
            <a:r>
              <a:rPr lang="es-CO" dirty="0"/>
              <a:t>”</a:t>
            </a:r>
          </a:p>
          <a:p>
            <a:pPr marL="0" indent="0">
              <a:buNone/>
            </a:pPr>
            <a:endParaRPr lang="es-CO" dirty="0" smtClean="0"/>
          </a:p>
          <a:p>
            <a:pPr marL="0" indent="0">
              <a:buNone/>
            </a:pPr>
            <a:r>
              <a:rPr lang="es-CO" dirty="0" smtClean="0"/>
              <a:t>MINISTERIO DE CURACIÓN. ELENA G. WHITE. PÁGINAS 240-244)</a:t>
            </a:r>
            <a:endParaRPr lang="es-CO" dirty="0"/>
          </a:p>
        </p:txBody>
      </p:sp>
    </p:spTree>
    <p:extLst>
      <p:ext uri="{BB962C8B-B14F-4D97-AF65-F5344CB8AC3E}">
        <p14:creationId xmlns:p14="http://schemas.microsoft.com/office/powerpoint/2010/main" val="2312205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2" y="376518"/>
            <a:ext cx="11707906" cy="6060142"/>
          </a:xfrm>
        </p:spPr>
        <p:txBody>
          <a:bodyPr>
            <a:normAutofit fontScale="92500" lnSpcReduction="10000"/>
          </a:bodyPr>
          <a:lstStyle/>
          <a:p>
            <a:pPr marL="0" indent="0" algn="ctr">
              <a:buNone/>
            </a:pPr>
            <a:r>
              <a:rPr lang="es-CO" dirty="0" smtClean="0"/>
              <a:t>Hemos visto que el plan de Dios es que sus hijos practiquen una alimentación vegetariana, como preparación para la vida eterna.</a:t>
            </a:r>
          </a:p>
          <a:p>
            <a:pPr marL="0" indent="0" algn="ctr">
              <a:buNone/>
            </a:pPr>
            <a:endParaRPr lang="es-CO" dirty="0" smtClean="0">
              <a:solidFill>
                <a:srgbClr val="FF0000"/>
              </a:solidFill>
            </a:endParaRPr>
          </a:p>
          <a:p>
            <a:pPr marL="0" indent="0" algn="ctr">
              <a:buNone/>
            </a:pPr>
            <a:r>
              <a:rPr lang="es-CO" dirty="0" smtClean="0">
                <a:solidFill>
                  <a:srgbClr val="FF0000"/>
                </a:solidFill>
              </a:rPr>
              <a:t>Ap.21:4</a:t>
            </a:r>
            <a:r>
              <a:rPr lang="es-CO" dirty="0" smtClean="0"/>
              <a:t>  </a:t>
            </a:r>
          </a:p>
          <a:p>
            <a:pPr marL="0" indent="0" algn="ctr">
              <a:buNone/>
            </a:pPr>
            <a:r>
              <a:rPr lang="es-CO" dirty="0" smtClean="0"/>
              <a:t>“</a:t>
            </a:r>
            <a:r>
              <a:rPr lang="es-CO" b="1" i="1" dirty="0"/>
              <a:t>Y limpiará Dios toda lágrima de los ojos de ellos; y </a:t>
            </a:r>
            <a:r>
              <a:rPr lang="es-CO" b="1" i="1" u="sng" dirty="0" smtClean="0"/>
              <a:t>LA MUERTE NO SERÁ MÁS</a:t>
            </a:r>
            <a:r>
              <a:rPr lang="es-CO" b="1" i="1" dirty="0" smtClean="0"/>
              <a:t>; </a:t>
            </a:r>
            <a:r>
              <a:rPr lang="es-CO" b="1" i="1" dirty="0"/>
              <a:t>y no habrá más llanto, ni clamor, ni dolor, porque las primeras cosas son pasadas</a:t>
            </a:r>
            <a:r>
              <a:rPr lang="es-CO" b="1" i="1" dirty="0" smtClean="0"/>
              <a:t>.</a:t>
            </a:r>
          </a:p>
          <a:p>
            <a:pPr marL="0" indent="0" algn="ctr">
              <a:buNone/>
            </a:pPr>
            <a:r>
              <a:rPr lang="es-CO" dirty="0" smtClean="0"/>
              <a:t>El </a:t>
            </a:r>
            <a:r>
              <a:rPr lang="es-CO" dirty="0"/>
              <a:t>plan de Salvación no consiste solamente en librarnos del pecado, sino </a:t>
            </a:r>
            <a:r>
              <a:rPr lang="es-CO" dirty="0" smtClean="0"/>
              <a:t>también en </a:t>
            </a:r>
            <a:r>
              <a:rPr lang="es-CO" dirty="0"/>
              <a:t>cambiar nuestro estilo de vida de manera integral</a:t>
            </a:r>
            <a:r>
              <a:rPr lang="es-CO" dirty="0" smtClean="0"/>
              <a:t>. </a:t>
            </a:r>
            <a:r>
              <a:rPr lang="es-CO" dirty="0"/>
              <a:t>D</a:t>
            </a:r>
            <a:r>
              <a:rPr lang="es-CO" dirty="0" smtClean="0"/>
              <a:t>e </a:t>
            </a:r>
            <a:r>
              <a:rPr lang="es-CO" dirty="0"/>
              <a:t>manera </a:t>
            </a:r>
            <a:r>
              <a:rPr lang="es-CO" dirty="0" smtClean="0"/>
              <a:t>permanente, </a:t>
            </a:r>
            <a:r>
              <a:rPr lang="es-CO" dirty="0"/>
              <a:t>no </a:t>
            </a:r>
            <a:r>
              <a:rPr lang="es-CO" dirty="0" smtClean="0"/>
              <a:t>solamente durante </a:t>
            </a:r>
            <a:r>
              <a:rPr lang="es-CO" dirty="0"/>
              <a:t>10 días</a:t>
            </a:r>
            <a:r>
              <a:rPr lang="es-CO" dirty="0" smtClean="0"/>
              <a:t>. </a:t>
            </a:r>
          </a:p>
          <a:p>
            <a:pPr marL="0" indent="0" algn="ctr">
              <a:buNone/>
            </a:pPr>
            <a:endParaRPr lang="es-CO" sz="3200" b="1" dirty="0" smtClean="0"/>
          </a:p>
          <a:p>
            <a:pPr marL="0" indent="0" algn="ctr">
              <a:buNone/>
            </a:pPr>
            <a:r>
              <a:rPr lang="es-CO" sz="3200" b="1" dirty="0" smtClean="0"/>
              <a:t>Recuerda hermano: En la tierra nueva, no habrá más “</a:t>
            </a:r>
            <a:r>
              <a:rPr lang="es-CO" sz="3200" b="1" i="1" u="sng" dirty="0" smtClean="0"/>
              <a:t>muerte, ni llanto, ni dolor</a:t>
            </a:r>
            <a:r>
              <a:rPr lang="es-CO" sz="3200" b="1" dirty="0" smtClean="0"/>
              <a:t>”. Por ende es necesario cambiar el régimen alimentario para que te acostumbres al régimen vegetariano, que será el régimen en la tierra nueva. </a:t>
            </a:r>
            <a:r>
              <a:rPr lang="es-CO" sz="3200" b="1" dirty="0" smtClean="0">
                <a:solidFill>
                  <a:srgbClr val="FF0000"/>
                </a:solidFill>
              </a:rPr>
              <a:t>(Ver Is.65:21-23).</a:t>
            </a:r>
            <a:endParaRPr lang="es-CO" sz="3200" b="1" dirty="0">
              <a:solidFill>
                <a:srgbClr val="FF0000"/>
              </a:solidFill>
            </a:endParaRPr>
          </a:p>
        </p:txBody>
      </p:sp>
    </p:spTree>
    <p:extLst>
      <p:ext uri="{BB962C8B-B14F-4D97-AF65-F5344CB8AC3E}">
        <p14:creationId xmlns:p14="http://schemas.microsoft.com/office/powerpoint/2010/main" val="31794563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1302310"/>
          </a:xfrm>
        </p:spPr>
        <p:txBody>
          <a:bodyPr>
            <a:normAutofit/>
          </a:bodyPr>
          <a:lstStyle/>
          <a:p>
            <a:pPr algn="ctr"/>
            <a:r>
              <a:rPr lang="es-CO" sz="3200" b="1" dirty="0" smtClean="0"/>
              <a:t>¿QUÉ RESULTADO HA TENIDO EN LA IGLESIA ESTE PLAN DE DIEZ DÍAS DE ORACIÓN?</a:t>
            </a:r>
            <a:endParaRPr lang="es-CO" sz="3200" b="1" dirty="0"/>
          </a:p>
        </p:txBody>
      </p:sp>
      <p:sp>
        <p:nvSpPr>
          <p:cNvPr id="3" name="Marcador de contenido 2"/>
          <p:cNvSpPr>
            <a:spLocks noGrp="1"/>
          </p:cNvSpPr>
          <p:nvPr>
            <p:ph idx="1"/>
          </p:nvPr>
        </p:nvSpPr>
        <p:spPr>
          <a:xfrm>
            <a:off x="251012" y="1825624"/>
            <a:ext cx="11689976" cy="4772399"/>
          </a:xfrm>
        </p:spPr>
        <p:txBody>
          <a:bodyPr>
            <a:normAutofit fontScale="77500" lnSpcReduction="20000"/>
          </a:bodyPr>
          <a:lstStyle/>
          <a:p>
            <a:pPr marL="0" indent="0" algn="ctr">
              <a:buNone/>
            </a:pPr>
            <a:r>
              <a:rPr lang="es-CO" sz="3600" dirty="0" smtClean="0"/>
              <a:t>Este plan de diez días de oración está practicándose en la iglesia desde hace varios años, al comenzar cada año, pero en lugar de verse resultados favorables, se nota más pecado, y decadencia espiritual por falta de consagración permanente, que contradice la voluntad de Dios.</a:t>
            </a:r>
          </a:p>
          <a:p>
            <a:pPr marL="0" indent="0">
              <a:buNone/>
            </a:pPr>
            <a:endParaRPr lang="es-CO" sz="3600" dirty="0"/>
          </a:p>
          <a:p>
            <a:pPr marL="0" indent="0" algn="ctr">
              <a:buNone/>
            </a:pPr>
            <a:r>
              <a:rPr lang="es-CO" sz="3600" i="1" dirty="0" smtClean="0">
                <a:solidFill>
                  <a:srgbClr val="FF0000"/>
                </a:solidFill>
              </a:rPr>
              <a:t>Juan 15.4,5 </a:t>
            </a:r>
            <a:r>
              <a:rPr lang="es-CO" sz="3600" i="1" dirty="0" smtClean="0"/>
              <a:t>dice: </a:t>
            </a:r>
          </a:p>
          <a:p>
            <a:pPr marL="0" indent="0" algn="ctr">
              <a:buNone/>
            </a:pPr>
            <a:r>
              <a:rPr lang="es-CO" sz="3600" i="1" dirty="0" smtClean="0"/>
              <a:t>“</a:t>
            </a:r>
            <a:r>
              <a:rPr lang="es-CO" sz="3600" b="1" i="1" dirty="0" smtClean="0"/>
              <a:t>Permaneced </a:t>
            </a:r>
            <a:r>
              <a:rPr lang="es-CO" sz="3600" b="1" i="1" dirty="0"/>
              <a:t>en mí, y yo en vosotros. Como el pámpano no puede llevar fruto de sí mismo, si no permaneciere en la vid; así vosotros, si no estuviereis en mí”. </a:t>
            </a:r>
            <a:r>
              <a:rPr lang="es-CO" sz="3600" b="1" i="1" dirty="0" smtClean="0"/>
              <a:t>“YO </a:t>
            </a:r>
            <a:r>
              <a:rPr lang="es-CO" sz="3600" b="1" i="1" dirty="0"/>
              <a:t>SOY la vid, vosotros los pámpanos; el que permanece en mí, y yo en él, éste lleva mucho fruto; porque sin mí nada podéis </a:t>
            </a:r>
            <a:r>
              <a:rPr lang="es-CO" sz="3600" b="1" i="1" dirty="0" smtClean="0"/>
              <a:t>hacer</a:t>
            </a:r>
            <a:r>
              <a:rPr lang="es-CO" sz="3600" dirty="0" smtClean="0"/>
              <a:t>”</a:t>
            </a:r>
          </a:p>
          <a:p>
            <a:pPr marL="0" indent="0" algn="ctr">
              <a:buNone/>
            </a:pPr>
            <a:endParaRPr lang="es-CO" sz="3600" dirty="0" smtClean="0"/>
          </a:p>
          <a:p>
            <a:pPr marL="0" indent="0" algn="ctr">
              <a:buNone/>
            </a:pPr>
            <a:r>
              <a:rPr lang="es-CO" sz="3600" dirty="0" smtClean="0"/>
              <a:t>Note que para tener éxito en la vida cristiana es necesario, “permanecer en Cristo”, todos los días y no solamente durante 10 días.  </a:t>
            </a:r>
            <a:endParaRPr lang="es-CO" dirty="0" smtClean="0"/>
          </a:p>
          <a:p>
            <a:pPr marL="0" indent="0">
              <a:buNone/>
            </a:pPr>
            <a:endParaRPr lang="es-CO" dirty="0"/>
          </a:p>
        </p:txBody>
      </p:sp>
    </p:spTree>
    <p:extLst>
      <p:ext uri="{BB962C8B-B14F-4D97-AF65-F5344CB8AC3E}">
        <p14:creationId xmlns:p14="http://schemas.microsoft.com/office/powerpoint/2010/main" val="32293863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2" y="179294"/>
            <a:ext cx="11779623" cy="6508377"/>
          </a:xfrm>
        </p:spPr>
        <p:txBody>
          <a:bodyPr>
            <a:normAutofit fontScale="92500" lnSpcReduction="20000"/>
          </a:bodyPr>
          <a:lstStyle/>
          <a:p>
            <a:pPr marL="0" indent="0" algn="ctr">
              <a:buNone/>
            </a:pPr>
            <a:r>
              <a:rPr lang="es-CO" sz="3200" b="1" dirty="0" smtClean="0"/>
              <a:t>Para ello es necesario un sacrificio, una entrega total a Cristo, todos los días, experimentar una transformación, es decir, Pasar por el nuevo nacimiento. </a:t>
            </a:r>
          </a:p>
          <a:p>
            <a:pPr marL="0" indent="0" algn="ctr">
              <a:buNone/>
            </a:pPr>
            <a:endParaRPr lang="es-CO" dirty="0" smtClean="0">
              <a:solidFill>
                <a:srgbClr val="FF0000"/>
              </a:solidFill>
            </a:endParaRPr>
          </a:p>
          <a:p>
            <a:pPr marL="0" indent="0" algn="ctr">
              <a:buNone/>
            </a:pPr>
            <a:r>
              <a:rPr lang="es-CO" dirty="0" smtClean="0">
                <a:solidFill>
                  <a:srgbClr val="FF0000"/>
                </a:solidFill>
              </a:rPr>
              <a:t>Romanos 12: 1,2  </a:t>
            </a:r>
          </a:p>
          <a:p>
            <a:pPr marL="0" indent="0" algn="ctr">
              <a:buNone/>
            </a:pPr>
            <a:r>
              <a:rPr lang="es-CO" dirty="0" smtClean="0"/>
              <a:t>“</a:t>
            </a:r>
            <a:r>
              <a:rPr lang="es-CO" b="1" i="1" dirty="0" smtClean="0"/>
              <a:t>Así </a:t>
            </a:r>
            <a:r>
              <a:rPr lang="es-CO" b="1" i="1" dirty="0"/>
              <a:t>que, hermanos, os ruego por las misericordias de Dios, que presentéis vuestros cuerpos en sacrificio vivo, santo, agradable a Dios, [que es] vuestro racional culto. </a:t>
            </a:r>
            <a:r>
              <a:rPr lang="es-CO" b="1" i="1" dirty="0" smtClean="0"/>
              <a:t>2 </a:t>
            </a:r>
            <a:r>
              <a:rPr lang="es-CO" b="1" i="1" dirty="0"/>
              <a:t>Y no os conforméis a este siglo; mas </a:t>
            </a:r>
            <a:r>
              <a:rPr lang="es-CO" b="1" i="1" dirty="0" smtClean="0"/>
              <a:t>transformaos </a:t>
            </a:r>
            <a:r>
              <a:rPr lang="es-CO" b="1" i="1" dirty="0"/>
              <a:t>por la renovación de vuestra alma, para que experimentéis cuál sea la </a:t>
            </a:r>
            <a:r>
              <a:rPr lang="es-CO" b="1" i="1" dirty="0" smtClean="0"/>
              <a:t>buena voluntad de </a:t>
            </a:r>
            <a:r>
              <a:rPr lang="es-CO" b="1" i="1" dirty="0" err="1"/>
              <a:t>D</a:t>
            </a:r>
            <a:r>
              <a:rPr lang="es-CO" b="1" i="1" dirty="0" err="1" smtClean="0"/>
              <a:t>iós</a:t>
            </a:r>
            <a:r>
              <a:rPr lang="es-CO" b="1" i="1" dirty="0" smtClean="0"/>
              <a:t>, agradable y perfecta “</a:t>
            </a:r>
            <a:r>
              <a:rPr lang="es-CO" i="1" dirty="0" smtClean="0"/>
              <a:t>.</a:t>
            </a:r>
          </a:p>
          <a:p>
            <a:pPr marL="0" indent="0" algn="ctr">
              <a:buNone/>
            </a:pPr>
            <a:r>
              <a:rPr lang="es-CO" i="1" dirty="0" smtClean="0">
                <a:solidFill>
                  <a:srgbClr val="FF0000"/>
                </a:solidFill>
              </a:rPr>
              <a:t>Juan 3:3.</a:t>
            </a:r>
          </a:p>
          <a:p>
            <a:pPr marL="0" indent="0" algn="ctr">
              <a:buNone/>
            </a:pPr>
            <a:r>
              <a:rPr lang="es-CO" i="1" dirty="0" smtClean="0"/>
              <a:t>“</a:t>
            </a:r>
            <a:r>
              <a:rPr lang="es-CO" b="1" dirty="0" smtClean="0"/>
              <a:t>De cierto, de cierto te digo, que </a:t>
            </a:r>
            <a:r>
              <a:rPr lang="es-CO" b="1" dirty="0"/>
              <a:t>el que no naciere otra vez, no puede ver el Reino de </a:t>
            </a:r>
            <a:r>
              <a:rPr lang="es-CO" b="1" dirty="0" smtClean="0"/>
              <a:t>Dios</a:t>
            </a:r>
            <a:r>
              <a:rPr lang="es-CO" i="1" dirty="0" smtClean="0"/>
              <a:t>”. </a:t>
            </a:r>
          </a:p>
          <a:p>
            <a:pPr marL="0" indent="0" algn="ctr">
              <a:buNone/>
            </a:pPr>
            <a:endParaRPr lang="es-CO" i="1" dirty="0" smtClean="0"/>
          </a:p>
          <a:p>
            <a:pPr marL="0" indent="0" algn="ctr">
              <a:buNone/>
            </a:pPr>
            <a:r>
              <a:rPr lang="es-CO" i="1" dirty="0" smtClean="0"/>
              <a:t>Si no se llenan las expectativas de Dios, todo lo demás, no es mas que una entretención en la vida cristiana. Mientras tanto el tiempo de gracia va pasando poco a poco, y en lugar de hacer la voluntad de Dios, se está conduciendo a la iglesia a un adormecimiento, que es lo que desea Satanás, para que todos se pierdan. </a:t>
            </a:r>
          </a:p>
        </p:txBody>
      </p:sp>
    </p:spTree>
    <p:extLst>
      <p:ext uri="{BB962C8B-B14F-4D97-AF65-F5344CB8AC3E}">
        <p14:creationId xmlns:p14="http://schemas.microsoft.com/office/powerpoint/2010/main" val="33065976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153" y="268942"/>
            <a:ext cx="11636188" cy="6436658"/>
          </a:xfrm>
        </p:spPr>
        <p:txBody>
          <a:bodyPr>
            <a:normAutofit lnSpcReduction="10000"/>
          </a:bodyPr>
          <a:lstStyle/>
          <a:p>
            <a:pPr marL="0" indent="0" algn="ctr">
              <a:buNone/>
            </a:pPr>
            <a:r>
              <a:rPr lang="es-CO" sz="3200" b="1" dirty="0" smtClean="0"/>
              <a:t>Noten de que manera Satanás está trabajando dentro de la iglesia para que las almas se pierdan:</a:t>
            </a:r>
          </a:p>
          <a:p>
            <a:pPr marL="0" indent="0" algn="ctr">
              <a:buNone/>
            </a:pPr>
            <a:r>
              <a:rPr lang="es-CO" b="1" dirty="0" smtClean="0">
                <a:solidFill>
                  <a:srgbClr val="FF0000"/>
                </a:solidFill>
              </a:rPr>
              <a:t>Conflicto de los Siglos tapa dura p.572.1, y 2. </a:t>
            </a:r>
          </a:p>
          <a:p>
            <a:pPr marL="0" indent="0" algn="ctr">
              <a:buNone/>
            </a:pPr>
            <a:r>
              <a:rPr lang="es-CO" dirty="0" smtClean="0"/>
              <a:t>“La </a:t>
            </a:r>
            <a:r>
              <a:rPr lang="es-CO" dirty="0"/>
              <a:t>gran controversia entre Cristo y Satanás, sostenida desde hace cerca de seis mil años, está por terminar; y </a:t>
            </a:r>
            <a:r>
              <a:rPr lang="es-CO" b="1" i="1" dirty="0"/>
              <a:t>Satanás redobla sus esfuerzos para hacer fracasar la obra de Cristo en beneficio del hombre y para sujetar las almas en sus lazos. Su objeto consiste en tener sumido al pueblo en las tinieblas y en la impenitencia hasta que termine la obra mediadora del Salvador y no haya más sacrificio por el pecado</a:t>
            </a:r>
            <a:r>
              <a:rPr lang="es-CO" dirty="0"/>
              <a:t>. </a:t>
            </a:r>
            <a:r>
              <a:rPr lang="es-CO" dirty="0">
                <a:solidFill>
                  <a:srgbClr val="FF0000"/>
                </a:solidFill>
              </a:rPr>
              <a:t>CS </a:t>
            </a:r>
            <a:r>
              <a:rPr lang="es-CO" dirty="0" smtClean="0">
                <a:solidFill>
                  <a:srgbClr val="FF0000"/>
                </a:solidFill>
              </a:rPr>
              <a:t>tapa frágil 509.1 </a:t>
            </a:r>
            <a:endParaRPr lang="es-CO" dirty="0">
              <a:solidFill>
                <a:srgbClr val="FF0000"/>
              </a:solidFill>
            </a:endParaRPr>
          </a:p>
          <a:p>
            <a:pPr marL="0" indent="0">
              <a:buNone/>
            </a:pPr>
            <a:r>
              <a:rPr lang="es-CO" b="1" i="1" u="sng" dirty="0"/>
              <a:t>Cuando no se hace ningún esfuerzo especial para resistir a su poder, cuando la indiferencia predomina en la iglesia y en el mundo, Satanás está a su gusto, pues no corre peligro de perder a los que tiene cautivos y a merced suya</a:t>
            </a:r>
            <a:r>
              <a:rPr lang="es-CO" b="1" i="1" dirty="0"/>
              <a:t>. Pero cuando la atención de los hombres se fija en las cosas eternas y las almas se preguntan: “¿qué debo yo hacer para ser salvo?” él está pronto para oponer su poder al de Cristo y para contrarrestar la influencia del Espíritu </a:t>
            </a:r>
            <a:r>
              <a:rPr lang="es-CO" b="1" i="1" dirty="0" smtClean="0"/>
              <a:t>Santo</a:t>
            </a:r>
            <a:r>
              <a:rPr lang="es-CO" dirty="0" smtClean="0"/>
              <a:t>”. </a:t>
            </a:r>
            <a:r>
              <a:rPr lang="es-CO" dirty="0" smtClean="0">
                <a:solidFill>
                  <a:srgbClr val="FF0000"/>
                </a:solidFill>
              </a:rPr>
              <a:t>CS tapa frágil 509.2 </a:t>
            </a:r>
            <a:endParaRPr lang="es-CO" dirty="0">
              <a:solidFill>
                <a:srgbClr val="FF0000"/>
              </a:solidFill>
            </a:endParaRPr>
          </a:p>
        </p:txBody>
      </p:sp>
    </p:spTree>
    <p:extLst>
      <p:ext uri="{BB962C8B-B14F-4D97-AF65-F5344CB8AC3E}">
        <p14:creationId xmlns:p14="http://schemas.microsoft.com/office/powerpoint/2010/main" val="4124110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215154"/>
            <a:ext cx="11654117" cy="6454588"/>
          </a:xfrm>
        </p:spPr>
        <p:txBody>
          <a:bodyPr>
            <a:normAutofit fontScale="85000" lnSpcReduction="20000"/>
          </a:bodyPr>
          <a:lstStyle/>
          <a:p>
            <a:pPr marL="0" indent="0" algn="ctr">
              <a:buNone/>
            </a:pPr>
            <a:r>
              <a:rPr lang="es-CO" dirty="0" smtClean="0"/>
              <a:t>Observando el estilo de vida de la iglesia, EGW dice: “</a:t>
            </a:r>
            <a:r>
              <a:rPr lang="es-CO" b="1" i="1" dirty="0" smtClean="0"/>
              <a:t>Es </a:t>
            </a:r>
            <a:r>
              <a:rPr lang="es-CO" b="1" i="1" dirty="0"/>
              <a:t>una solemne declaración la que hago a la iglesia: ni uno de cada veinte de aquellos cuyos nombres están registrados en los libros de la iglesia se halla preparado para terminar su historia terrenal. Esa persona estaría tan ciertamente sin Dios y sin esperanza en el mundo como cualquier pecador común”. </a:t>
            </a:r>
          </a:p>
          <a:p>
            <a:pPr marL="0" indent="0" algn="ctr">
              <a:buNone/>
            </a:pPr>
            <a:r>
              <a:rPr lang="es-CO" b="1" i="1" dirty="0" smtClean="0"/>
              <a:t>“</a:t>
            </a:r>
            <a:r>
              <a:rPr lang="es-CO" sz="3200" b="1" i="1" dirty="0" smtClean="0"/>
              <a:t>Profesan </a:t>
            </a:r>
            <a:r>
              <a:rPr lang="es-CO" sz="3200" b="1" i="1" dirty="0"/>
              <a:t>servir a Dios,  pero están al servicio fervoroso de Mammón. </a:t>
            </a:r>
            <a:r>
              <a:rPr lang="es-CO" sz="3200" b="1" i="1" dirty="0" smtClean="0"/>
              <a:t>Esta </a:t>
            </a:r>
            <a:r>
              <a:rPr lang="es-CO" sz="3200" b="1" i="1" dirty="0"/>
              <a:t>obra que se hace a </a:t>
            </a:r>
            <a:r>
              <a:rPr lang="es-CO" sz="3200" b="1" i="1" u="sng" dirty="0"/>
              <a:t>medias</a:t>
            </a:r>
            <a:r>
              <a:rPr lang="es-CO" sz="3200" b="1" i="1" dirty="0"/>
              <a:t> es una negación constante de Cristo, y no una confesión de él. </a:t>
            </a:r>
            <a:endParaRPr lang="es-CO" sz="3200" b="1" i="1" dirty="0" smtClean="0"/>
          </a:p>
          <a:p>
            <a:pPr marL="0" indent="0" algn="ctr">
              <a:buNone/>
            </a:pPr>
            <a:r>
              <a:rPr lang="es-CO" sz="3200" b="1" i="1" dirty="0" smtClean="0"/>
              <a:t>Muchos </a:t>
            </a:r>
            <a:r>
              <a:rPr lang="es-CO" sz="3200" b="1" i="1" dirty="0"/>
              <a:t>han traído a la iglesia su propio espíritu de rebeldía e imprudencia. Su gusto espiritual está pervertido por sus propias corrupciones inmorales y degradantes, imitando al mundo en espíritu, en corazón y en propósito. Se entregan a prácticas lujuriosas, totalmente llenos de engaño en su profesa vida cristiana. ¡</a:t>
            </a:r>
            <a:r>
              <a:rPr lang="es-CO" sz="3200" b="1" i="1" u="sng" dirty="0"/>
              <a:t>Viven como pecadores, y pretenden ser cristianos</a:t>
            </a:r>
            <a:r>
              <a:rPr lang="es-CO" sz="3200" b="1" i="1" dirty="0"/>
              <a:t>! </a:t>
            </a:r>
            <a:endParaRPr lang="es-CO" sz="3200" b="1" i="1" dirty="0" smtClean="0"/>
          </a:p>
          <a:p>
            <a:pPr marL="0" indent="0" algn="ctr">
              <a:buNone/>
            </a:pPr>
            <a:r>
              <a:rPr lang="es-CO" sz="3200" b="1" i="1" dirty="0" smtClean="0"/>
              <a:t>Los </a:t>
            </a:r>
            <a:r>
              <a:rPr lang="es-CO" sz="3200" b="1" i="1" dirty="0"/>
              <a:t>que pretenden ser cristianos y confesar a Cristo deben separarse de ellos, no tocar cosa inmunda, y </a:t>
            </a:r>
            <a:r>
              <a:rPr lang="es-CO" sz="3200" b="1" i="1" dirty="0" smtClean="0"/>
              <a:t>separarse</a:t>
            </a:r>
            <a:r>
              <a:rPr lang="es-CO" sz="3200" dirty="0" smtClean="0"/>
              <a:t>” </a:t>
            </a:r>
          </a:p>
          <a:p>
            <a:pPr marL="0" indent="0" algn="ctr">
              <a:buNone/>
            </a:pPr>
            <a:r>
              <a:rPr lang="es-CO" sz="3200" b="1" dirty="0" smtClean="0">
                <a:solidFill>
                  <a:srgbClr val="FF0000"/>
                </a:solidFill>
              </a:rPr>
              <a:t>Servicio </a:t>
            </a:r>
            <a:r>
              <a:rPr lang="es-CO" sz="3200" b="1" dirty="0">
                <a:solidFill>
                  <a:srgbClr val="FF0000"/>
                </a:solidFill>
              </a:rPr>
              <a:t>cristiano, p. 45. </a:t>
            </a:r>
            <a:endParaRPr lang="es-CO" sz="3200" b="1" dirty="0" smtClean="0">
              <a:solidFill>
                <a:srgbClr val="FF0000"/>
              </a:solidFill>
            </a:endParaRPr>
          </a:p>
          <a:p>
            <a:pPr marL="0" indent="0" algn="ctr">
              <a:buNone/>
            </a:pPr>
            <a:endParaRPr lang="es-CO" sz="3200" b="1" dirty="0" smtClean="0"/>
          </a:p>
          <a:p>
            <a:pPr marL="0" indent="0" algn="ctr">
              <a:buNone/>
            </a:pPr>
            <a:r>
              <a:rPr lang="es-CO" sz="3200" b="1" dirty="0" smtClean="0"/>
              <a:t>POR ENDE. LO QUE DIOS ESPERA DE LOS QUE SE ESTÁN PREPARANDO PARA LA SEGUNDA VENIDA DE CRISTO Y MORAR CON ÉL POR LA ETERNIDAD, ES UNA CONSAGRACIÓN PERMANENTE A ÉL.</a:t>
            </a:r>
            <a:endParaRPr lang="es-CO" sz="3200" b="1" dirty="0"/>
          </a:p>
        </p:txBody>
      </p:sp>
    </p:spTree>
    <p:extLst>
      <p:ext uri="{BB962C8B-B14F-4D97-AF65-F5344CB8AC3E}">
        <p14:creationId xmlns:p14="http://schemas.microsoft.com/office/powerpoint/2010/main" val="280093100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583</TotalTime>
  <Words>3199</Words>
  <Application>Microsoft Office PowerPoint</Application>
  <PresentationFormat>Panorámica</PresentationFormat>
  <Paragraphs>127</Paragraphs>
  <Slides>26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26</vt:i4>
      </vt:variant>
    </vt:vector>
  </HeadingPairs>
  <TitlesOfParts>
    <vt:vector size="30" baseType="lpstr">
      <vt:lpstr>Arial</vt:lpstr>
      <vt:lpstr>Calibri</vt:lpstr>
      <vt:lpstr>Calibri Light</vt:lpstr>
      <vt:lpstr>Tema de Office</vt:lpstr>
      <vt:lpstr>ENREDEREZANDO  EL CAMINAR</vt:lpstr>
      <vt:lpstr>ENDEREZANDO EL CAMINAR</vt:lpstr>
      <vt:lpstr>EL MAYOR RETO DE LA VIDA: “SED SANTOS PORQUE YO SOY SANTO”</vt:lpstr>
      <vt:lpstr>EN EL EDÉN, DIOS TRAZÓ LA RUTA</vt:lpstr>
      <vt:lpstr>¿CUÁL ES EL ESTILO DE VIDA QUE DIOS EXIGE DE SUS HIJOS?</vt:lpstr>
      <vt:lpstr>Presentación de PowerPoint</vt:lpstr>
      <vt:lpstr>Presentación de PowerPoint</vt:lpstr>
      <vt:lpstr>Presentación de PowerPoint</vt:lpstr>
      <vt:lpstr>¿Quieres ser un cristiano victorioso?</vt:lpstr>
      <vt:lpstr>Presentación de PowerPoint</vt:lpstr>
      <vt:lpstr>Presentación de PowerPoint</vt:lpstr>
      <vt:lpstr>Presentación de PowerPoint</vt:lpstr>
      <vt:lpstr>Miremos un poco, lo que dice el Espíritu de Profecía sobre el consumo de carne:</vt:lpstr>
      <vt:lpstr>Presentación de PowerPoint</vt:lpstr>
      <vt:lpstr>Presentación de PowerPoint</vt:lpstr>
      <vt:lpstr>Presentación de PowerPoint</vt:lpstr>
      <vt:lpstr>Establos y galpones llenos de animales, criados industrialmente, para el consumo humano, donde se respira suciedad constante.</vt:lpstr>
      <vt:lpstr>Presentación de PowerPoint</vt:lpstr>
      <vt:lpstr>Presentación de PowerPoint</vt:lpstr>
      <vt:lpstr>Presentación de PowerPoint</vt:lpstr>
      <vt:lpstr>Presentación de PowerPoint</vt:lpstr>
      <vt:lpstr>Presentación de PowerPoint</vt:lpstr>
      <vt:lpstr>¿QUÉ RESULTADO HA TENIDO EN LA IGLESIA ESTE PLAN DE DIEZ DÍAS DE ORACIÓN?</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ENREDEREZANDO EL CAMINAR</dc:title>
  <dc:creator>Usuario de Windows</dc:creator>
  <cp:lastModifiedBy>Usuario de Windows</cp:lastModifiedBy>
  <cp:revision>25</cp:revision>
  <dcterms:created xsi:type="dcterms:W3CDTF">2018-12-29T21:51:16Z</dcterms:created>
  <dcterms:modified xsi:type="dcterms:W3CDTF">2018-12-31T01:07:33Z</dcterms:modified>
</cp:coreProperties>
</file>